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1"/>
  </p:sldMasterIdLst>
  <p:notesMasterIdLst>
    <p:notesMasterId r:id="rId38"/>
  </p:notesMasterIdLst>
  <p:sldIdLst>
    <p:sldId id="256" r:id="rId2"/>
    <p:sldId id="309" r:id="rId3"/>
    <p:sldId id="412" r:id="rId4"/>
    <p:sldId id="310" r:id="rId5"/>
    <p:sldId id="311" r:id="rId6"/>
    <p:sldId id="312" r:id="rId7"/>
    <p:sldId id="313" r:id="rId8"/>
    <p:sldId id="316" r:id="rId9"/>
    <p:sldId id="400" r:id="rId10"/>
    <p:sldId id="317" r:id="rId11"/>
    <p:sldId id="318" r:id="rId12"/>
    <p:sldId id="349" r:id="rId13"/>
    <p:sldId id="385" r:id="rId14"/>
    <p:sldId id="320" r:id="rId15"/>
    <p:sldId id="322" r:id="rId16"/>
    <p:sldId id="401" r:id="rId17"/>
    <p:sldId id="323" r:id="rId18"/>
    <p:sldId id="350" r:id="rId19"/>
    <p:sldId id="351" r:id="rId20"/>
    <p:sldId id="352" r:id="rId21"/>
    <p:sldId id="402" r:id="rId22"/>
    <p:sldId id="403" r:id="rId23"/>
    <p:sldId id="404" r:id="rId24"/>
    <p:sldId id="405" r:id="rId25"/>
    <p:sldId id="406" r:id="rId26"/>
    <p:sldId id="407" r:id="rId27"/>
    <p:sldId id="408" r:id="rId28"/>
    <p:sldId id="360" r:id="rId29"/>
    <p:sldId id="409" r:id="rId30"/>
    <p:sldId id="410" r:id="rId31"/>
    <p:sldId id="411" r:id="rId32"/>
    <p:sldId id="348" r:id="rId33"/>
    <p:sldId id="305" r:id="rId34"/>
    <p:sldId id="306" r:id="rId35"/>
    <p:sldId id="307" r:id="rId36"/>
    <p:sldId id="308" r:id="rId37"/>
  </p:sldIdLst>
  <p:sldSz cx="9144000" cy="5143500" type="screen16x9"/>
  <p:notesSz cx="6858000" cy="9144000"/>
  <p:embeddedFontLst>
    <p:embeddedFont>
      <p:font typeface="Helvetica Neue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2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96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83273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88688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9197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2986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8184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7025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2507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53542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72990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6126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95812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8514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34385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77064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76615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55520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22235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57587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38791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87477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24041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23468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0673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023241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14031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16652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68623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57412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23137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0328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6449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1072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0992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7974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0801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549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ffad6ccf8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ffad6ccf8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405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ertina Istituzional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762000" y="881095"/>
            <a:ext cx="76200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762000" y="1309688"/>
            <a:ext cx="76200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2"/>
          </p:nvPr>
        </p:nvSpPr>
        <p:spPr>
          <a:xfrm>
            <a:off x="1314918" y="3619500"/>
            <a:ext cx="25011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Helvetica Neue"/>
              <a:buNone/>
              <a:defRPr sz="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>
            <a:spLocks noGrp="1"/>
          </p:cNvSpPr>
          <p:nvPr>
            <p:ph type="pic" idx="3"/>
          </p:nvPr>
        </p:nvSpPr>
        <p:spPr>
          <a:xfrm>
            <a:off x="762000" y="3571902"/>
            <a:ext cx="476400" cy="4764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34250" tIns="17150" rIns="34250" bIns="171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Helvetica Neue"/>
              <a:buNone/>
              <a:defRPr sz="7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791322" y="4819650"/>
            <a:ext cx="1605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70511" y="4704987"/>
            <a:ext cx="8532900" cy="4386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chemeClr val="lt1">
                <a:alpha val="49803"/>
              </a:schemeClr>
            </a:outerShdw>
          </a:effectLst>
        </p:spPr>
        <p:txBody>
          <a:bodyPr spcFirstLastPara="1" wrap="square" lIns="19050" tIns="19050" rIns="19050" bIns="190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</a:pPr>
            <a:endParaRPr sz="900" b="0" i="0" u="none" strike="noStrike" cap="none">
              <a:solidFill>
                <a:srgbClr val="15386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" name="Google Shape;19;p2" descr="logo_aci_informatica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1457" y="4707731"/>
            <a:ext cx="1090613" cy="36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 descr="G:\Pianificazione e Monitoraggio\Nuovo Logo\ACI_ML_oriz_3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69922" y="4731990"/>
            <a:ext cx="1431159" cy="35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1321" y="4650981"/>
            <a:ext cx="1329511" cy="470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erna agenda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 descr="sfondo_agenda_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285E"/>
              </a:buClr>
              <a:buSzPts val="2100"/>
              <a:buFont typeface="Helvetica Neue"/>
              <a:buNone/>
              <a:defRPr sz="2100">
                <a:solidFill>
                  <a:srgbClr val="C4285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2"/>
          </p:nvPr>
        </p:nvSpPr>
        <p:spPr>
          <a:xfrm>
            <a:off x="762000" y="952500"/>
            <a:ext cx="75723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❑"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793001" y="4819650"/>
            <a:ext cx="1605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28" name="Google Shape;28;p3" descr="logo_aci_informatic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457" y="4707731"/>
            <a:ext cx="1090613" cy="36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1321" y="4650981"/>
            <a:ext cx="1329511" cy="470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erna celeste - titolo rosso">
  <p:cSld name="Interna celeste - titolo rosso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" descr="sfondo_celest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4285E"/>
              </a:buClr>
              <a:buSzPts val="2100"/>
              <a:buFont typeface="Helvetica Neue"/>
              <a:buNone/>
              <a:defRPr sz="2100">
                <a:solidFill>
                  <a:srgbClr val="C4285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2"/>
          </p:nvPr>
        </p:nvSpPr>
        <p:spPr>
          <a:xfrm>
            <a:off x="762000" y="952500"/>
            <a:ext cx="75723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❖"/>
              <a:defRPr sz="1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8793001" y="4819650"/>
            <a:ext cx="1605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36" name="Google Shape;36;p4" descr="logo_aci_informatic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457" y="4707731"/>
            <a:ext cx="1090613" cy="36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4" descr="G:\Pianificazione e Monitoraggio\Nuovo Logo\ACI_ML_oriz_3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9922" y="4731990"/>
            <a:ext cx="1431159" cy="35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1321" y="4650981"/>
            <a:ext cx="1329511" cy="470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Interna celeste/ titolo">
  <p:cSld name="1_Interna celeste/ titolo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5" descr="sfondo_celeste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2100"/>
              <a:buFont typeface="Helvetica Neue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8793001" y="4819650"/>
            <a:ext cx="1605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2"/>
          </p:nvPr>
        </p:nvSpPr>
        <p:spPr>
          <a:xfrm>
            <a:off x="762000" y="952500"/>
            <a:ext cx="75723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200"/>
              <a:buFont typeface="Helvetica Neue"/>
              <a:buNone/>
              <a:defRPr sz="1200">
                <a:solidFill>
                  <a:srgbClr val="15386C"/>
                </a:solidFill>
              </a:defRPr>
            </a:lvl1pPr>
            <a:lvl2pPr marL="914400" lvl="1" indent="-304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200"/>
              <a:buFont typeface="Helvetica Neue"/>
              <a:buChar char="•"/>
              <a:defRPr sz="1200">
                <a:solidFill>
                  <a:srgbClr val="15386C"/>
                </a:solidFill>
              </a:defRPr>
            </a:lvl2pPr>
            <a:lvl3pPr marL="1371600" lvl="2" indent="-304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200"/>
              <a:buFont typeface="Helvetica Neue"/>
              <a:buChar char="•"/>
              <a:defRPr sz="1200">
                <a:solidFill>
                  <a:srgbClr val="15386C"/>
                </a:solidFill>
              </a:defRPr>
            </a:lvl3pPr>
            <a:lvl4pPr marL="1828800" lvl="3" indent="-304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200"/>
              <a:buFont typeface="Helvetica Neue"/>
              <a:buChar char="•"/>
              <a:defRPr sz="1200">
                <a:solidFill>
                  <a:srgbClr val="15386C"/>
                </a:solidFill>
              </a:defRPr>
            </a:lvl4pPr>
            <a:lvl5pPr marL="2286000" lvl="4" indent="-3048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200"/>
              <a:buFont typeface="Helvetica Neue"/>
              <a:buChar char="•"/>
              <a:defRPr sz="1200">
                <a:solidFill>
                  <a:srgbClr val="15386C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700"/>
              <a:buNone/>
              <a:defRPr/>
            </a:lvl9pPr>
          </a:lstStyle>
          <a:p>
            <a:endParaRPr/>
          </a:p>
        </p:txBody>
      </p:sp>
      <p:pic>
        <p:nvPicPr>
          <p:cNvPr id="45" name="Google Shape;45;p5" descr="logo_aci_informatic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1457" y="4707731"/>
            <a:ext cx="1090613" cy="366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 descr="G:\Pianificazione e Monitoraggio\Nuovo Logo\ACI_ML_oriz_3D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69922" y="4731990"/>
            <a:ext cx="1431159" cy="351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1321" y="4650981"/>
            <a:ext cx="1329511" cy="470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ertina Istituzionale 1">
  <p:cSld name="Copertina Istituzional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>
            <a:spLocks noGrp="1"/>
          </p:cNvSpPr>
          <p:nvPr>
            <p:ph type="title"/>
          </p:nvPr>
        </p:nvSpPr>
        <p:spPr>
          <a:xfrm>
            <a:off x="840432" y="881064"/>
            <a:ext cx="76200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body" idx="1"/>
          </p:nvPr>
        </p:nvSpPr>
        <p:spPr>
          <a:xfrm>
            <a:off x="840432" y="1309690"/>
            <a:ext cx="76200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500"/>
              <a:buFont typeface="Helvetica Neue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500"/>
              <a:buFont typeface="Helvetica Neue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>
            <a:spLocks noGrp="1"/>
          </p:cNvSpPr>
          <p:nvPr>
            <p:ph type="pic" idx="2"/>
          </p:nvPr>
        </p:nvSpPr>
        <p:spPr>
          <a:xfrm>
            <a:off x="762000" y="3571902"/>
            <a:ext cx="630000" cy="4725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38375" tIns="19175" rIns="38375" bIns="191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  <a:defRPr sz="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500"/>
              <a:buFont typeface="Helvetica Neue"/>
              <a:buNone/>
              <a:defRPr sz="15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500"/>
              <a:buFont typeface="Helvetica Neue"/>
              <a:buNone/>
              <a:defRPr sz="15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500"/>
              <a:buFont typeface="Helvetica Neue"/>
              <a:buNone/>
              <a:defRPr sz="15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500"/>
              <a:buFont typeface="Helvetica Neue"/>
              <a:buNone/>
              <a:defRPr sz="15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500"/>
              <a:buFont typeface="Helvetica Neue"/>
              <a:buNone/>
              <a:defRPr sz="15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500"/>
              <a:buFont typeface="Helvetica Neue"/>
              <a:buNone/>
              <a:defRPr sz="15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500"/>
              <a:buFont typeface="Helvetica Neue"/>
              <a:buNone/>
              <a:defRPr sz="15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500"/>
              <a:buFont typeface="Helvetica Neue"/>
              <a:buNone/>
              <a:defRPr sz="15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8676456" y="4819650"/>
            <a:ext cx="179400" cy="1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000"/>
              <a:buFont typeface="Helvetica Neue"/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000"/>
              <a:buFont typeface="Helvetica Neue"/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000"/>
              <a:buFont typeface="Helvetica Neue"/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000"/>
              <a:buFont typeface="Helvetica Neue"/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000"/>
              <a:buFont typeface="Helvetica Neue"/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000"/>
              <a:buFont typeface="Helvetica Neue"/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000"/>
              <a:buFont typeface="Helvetica Neue"/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000"/>
              <a:buFont typeface="Helvetica Neue"/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1000"/>
              <a:buFont typeface="Helvetica Neue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3"/>
          </p:nvPr>
        </p:nvSpPr>
        <p:spPr>
          <a:xfrm>
            <a:off x="1475656" y="3651870"/>
            <a:ext cx="28083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Helvetica Neue"/>
              <a:buNone/>
              <a:defRPr sz="1000">
                <a:solidFill>
                  <a:schemeClr val="dk1"/>
                </a:solidFill>
              </a:defRPr>
            </a:lvl1pPr>
            <a:lvl2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2pPr>
            <a:lvl3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3pPr>
            <a:lvl4pPr marL="182880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4pPr>
            <a:lvl5pPr marL="228600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5pPr>
            <a:lvl6pPr marL="274320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6pPr>
            <a:lvl7pPr marL="320040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7pPr>
            <a:lvl8pPr marL="365760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8pPr>
            <a:lvl9pPr marL="411480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sfondo_celeste_copertina_01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 descr="logo_aci_informatica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1457" y="4707731"/>
            <a:ext cx="1090613" cy="3667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762000" y="881095"/>
            <a:ext cx="7620000" cy="43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2100"/>
              <a:buFont typeface="Helvetica Neue"/>
              <a:buNone/>
              <a:defRPr sz="21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2100"/>
              <a:buFont typeface="Helvetica Neue"/>
              <a:buNone/>
              <a:defRPr sz="21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2100"/>
              <a:buFont typeface="Helvetica Neue"/>
              <a:buNone/>
              <a:defRPr sz="21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2100"/>
              <a:buFont typeface="Helvetica Neue"/>
              <a:buNone/>
              <a:defRPr sz="21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2100"/>
              <a:buFont typeface="Helvetica Neue"/>
              <a:buNone/>
              <a:defRPr sz="21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2100"/>
              <a:buFont typeface="Helvetica Neue"/>
              <a:buNone/>
              <a:defRPr sz="21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2100"/>
              <a:buFont typeface="Helvetica Neue"/>
              <a:buNone/>
              <a:defRPr sz="21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2100"/>
              <a:buFont typeface="Helvetica Neue"/>
              <a:buNone/>
              <a:defRPr sz="21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2100"/>
              <a:buFont typeface="Helvetica Neue"/>
              <a:buNone/>
              <a:defRPr sz="21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762000" y="1309688"/>
            <a:ext cx="7620000" cy="10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6245D"/>
              </a:buClr>
              <a:buSzPts val="1400"/>
              <a:buFont typeface="Helvetica Neue"/>
              <a:buNone/>
              <a:defRPr sz="1400" b="0" i="0" u="none" strike="noStrike" cap="none">
                <a:solidFill>
                  <a:srgbClr val="C6245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791322" y="4819650"/>
            <a:ext cx="160500" cy="1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386C"/>
              </a:buClr>
              <a:buSzPts val="900"/>
              <a:buFont typeface="Helvetica Neue"/>
              <a:buNone/>
              <a:defRPr sz="900" b="1" i="0" u="none" strike="noStrike" cap="none">
                <a:solidFill>
                  <a:srgbClr val="15386C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  <p:pic>
        <p:nvPicPr>
          <p:cNvPr id="11" name="Google Shape;11;p1" descr="G:\Pianificazione e Monitoraggio\Nuovo Logo\ACI_ML_oriz_3D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91291" y="4723826"/>
            <a:ext cx="1431159" cy="35103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isport.it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isport.it/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isport.i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isport.it/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840432" y="881064"/>
            <a:ext cx="7620000" cy="43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 smtClean="0"/>
              <a:t>HTP online</a:t>
            </a:r>
            <a:endParaRPr dirty="0"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840432" y="1309690"/>
            <a:ext cx="7620000" cy="109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 smtClean="0"/>
              <a:t>Guida della nuova applicazione online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 smtClean="0"/>
              <a:t>Rilascio </a:t>
            </a:r>
            <a:r>
              <a:rPr lang="it-IT" dirty="0" smtClean="0"/>
              <a:t>HTP</a:t>
            </a:r>
            <a:r>
              <a:rPr lang="it" dirty="0" smtClean="0"/>
              <a:t> FIA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 smtClean="0"/>
              <a:t>Rilascio </a:t>
            </a:r>
            <a:r>
              <a:rPr lang="it-IT" dirty="0" smtClean="0"/>
              <a:t>HTP</a:t>
            </a:r>
            <a:r>
              <a:rPr lang="it" dirty="0" smtClean="0"/>
              <a:t> Nazionale</a:t>
            </a:r>
            <a:endParaRPr dirty="0"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3"/>
          </p:nvPr>
        </p:nvSpPr>
        <p:spPr>
          <a:xfrm>
            <a:off x="448235" y="3939550"/>
            <a:ext cx="2808300" cy="43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 smtClean="0"/>
              <a:t>Evelina Martoriello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 dirty="0" smtClean="0"/>
              <a:t>ACI </a:t>
            </a:r>
            <a:r>
              <a:rPr lang="it" b="1" dirty="0"/>
              <a:t>Informatica S.p.A.</a:t>
            </a:r>
            <a:r>
              <a:rPr lang="it" dirty="0"/>
              <a:t/>
            </a:r>
            <a:br>
              <a:rPr lang="it" dirty="0"/>
            </a:br>
            <a:r>
              <a:rPr lang="it" i="1" dirty="0" smtClean="0"/>
              <a:t>Direzione Demand</a:t>
            </a:r>
            <a:endParaRPr i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-IT" dirty="0" smtClean="0"/>
              <a:t>HTP </a:t>
            </a:r>
            <a:r>
              <a:rPr lang="it-IT" dirty="0"/>
              <a:t>online</a:t>
            </a:r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/>
              <a:t>Richiesta di un </a:t>
            </a:r>
            <a:r>
              <a:rPr lang="it-IT" dirty="0"/>
              <a:t>HTP</a:t>
            </a:r>
            <a:r>
              <a:rPr lang="it" dirty="0"/>
              <a:t> </a:t>
            </a:r>
            <a:r>
              <a:rPr lang="it" dirty="0" smtClean="0"/>
              <a:t>FIA </a:t>
            </a:r>
            <a:r>
              <a:rPr lang="it" dirty="0"/>
              <a:t>– </a:t>
            </a:r>
            <a:r>
              <a:rPr lang="it" dirty="0" smtClean="0"/>
              <a:t>Nuova richiesta</a:t>
            </a:r>
            <a:endParaRPr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79" y="870498"/>
            <a:ext cx="7728806" cy="1468246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</p:pic>
      <p:sp>
        <p:nvSpPr>
          <p:cNvPr id="11" name="CasellaDiTesto 10"/>
          <p:cNvSpPr txBox="1"/>
          <p:nvPr/>
        </p:nvSpPr>
        <p:spPr>
          <a:xfrm>
            <a:off x="7138788" y="2514232"/>
            <a:ext cx="1552366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800" dirty="0" smtClean="0">
                <a:latin typeface="Helvetica Neue" panose="020B0604020202020204" charset="0"/>
              </a:rPr>
              <a:t>E’ possibile caricare gli allegati indicati</a:t>
            </a:r>
            <a:endParaRPr lang="it-IT" sz="800" dirty="0">
              <a:latin typeface="Helvetica Neue" panose="020B060402020202020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280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-IT" dirty="0" smtClean="0"/>
              <a:t>HTP </a:t>
            </a:r>
            <a:r>
              <a:rPr lang="it-IT" dirty="0"/>
              <a:t>online</a:t>
            </a:r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/>
              <a:t>Richiesta di un </a:t>
            </a:r>
            <a:r>
              <a:rPr lang="it-IT" dirty="0"/>
              <a:t>HTP</a:t>
            </a:r>
            <a:r>
              <a:rPr lang="it" dirty="0"/>
              <a:t> </a:t>
            </a:r>
            <a:r>
              <a:rPr lang="it" dirty="0" smtClean="0"/>
              <a:t>FIA </a:t>
            </a:r>
            <a:r>
              <a:rPr lang="it" dirty="0"/>
              <a:t>– </a:t>
            </a:r>
            <a:r>
              <a:rPr lang="it" dirty="0" smtClean="0"/>
              <a:t>Caricamento foto e allegati</a:t>
            </a:r>
            <a:endParaRPr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723236"/>
            <a:ext cx="5328825" cy="3946816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</p:pic>
      <p:sp>
        <p:nvSpPr>
          <p:cNvPr id="11" name="CasellaDiTesto 10"/>
          <p:cNvSpPr txBox="1"/>
          <p:nvPr/>
        </p:nvSpPr>
        <p:spPr>
          <a:xfrm>
            <a:off x="5964412" y="723236"/>
            <a:ext cx="155236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800" dirty="0" smtClean="0">
                <a:latin typeface="Helvetica Neue" panose="020B0604020202020204" charset="0"/>
              </a:rPr>
              <a:t>Solo dopo aver caricato gli allegati/foto obbligatori si può procedere al pagamento </a:t>
            </a:r>
            <a:r>
              <a:rPr lang="it-IT" sz="800" b="1" dirty="0" smtClean="0">
                <a:latin typeface="Helvetica Neue" panose="020B0604020202020204" charset="0"/>
              </a:rPr>
              <a:t>solo</a:t>
            </a:r>
            <a:r>
              <a:rPr lang="it-IT" sz="800" dirty="0" smtClean="0">
                <a:latin typeface="Helvetica Neue" panose="020B0604020202020204" charset="0"/>
              </a:rPr>
              <a:t> con carta di credito</a:t>
            </a:r>
            <a:endParaRPr lang="it-IT" sz="800" dirty="0">
              <a:latin typeface="Helvetica Neue" panose="020B060402020202020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409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-IT" dirty="0" smtClean="0"/>
              <a:t>HTP </a:t>
            </a:r>
            <a:r>
              <a:rPr lang="it-IT" dirty="0"/>
              <a:t>online</a:t>
            </a:r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/>
              <a:t>Richiesta di un </a:t>
            </a:r>
            <a:r>
              <a:rPr lang="it-IT" dirty="0"/>
              <a:t>HTP</a:t>
            </a:r>
            <a:r>
              <a:rPr lang="it" dirty="0"/>
              <a:t> </a:t>
            </a:r>
            <a:r>
              <a:rPr lang="it" dirty="0" smtClean="0"/>
              <a:t>FIA </a:t>
            </a:r>
            <a:r>
              <a:rPr lang="it" dirty="0"/>
              <a:t>– </a:t>
            </a:r>
            <a:r>
              <a:rPr lang="it" dirty="0" smtClean="0"/>
              <a:t>Riepilogo</a:t>
            </a:r>
            <a:endParaRPr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05" y="733161"/>
            <a:ext cx="7136130" cy="3719437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</p:pic>
      <p:sp>
        <p:nvSpPr>
          <p:cNvPr id="10" name="CasellaDiTesto 9"/>
          <p:cNvSpPr txBox="1"/>
          <p:nvPr/>
        </p:nvSpPr>
        <p:spPr>
          <a:xfrm>
            <a:off x="7423362" y="733161"/>
            <a:ext cx="1552366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800" dirty="0" smtClean="0">
                <a:latin typeface="Helvetica Neue" panose="020B0604020202020204" charset="0"/>
              </a:rPr>
              <a:t>Informazioni di riepilogo dell’HTP</a:t>
            </a:r>
            <a:endParaRPr lang="it-IT" sz="800" dirty="0">
              <a:latin typeface="Helvetica Neue" panose="020B060402020202020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181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-IT" dirty="0" smtClean="0"/>
              <a:t>HTP </a:t>
            </a:r>
            <a:r>
              <a:rPr lang="it-IT" dirty="0"/>
              <a:t>online</a:t>
            </a:r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/>
              <a:t>Richiesta di un </a:t>
            </a:r>
            <a:r>
              <a:rPr lang="it-IT" dirty="0"/>
              <a:t>HTP</a:t>
            </a:r>
            <a:r>
              <a:rPr lang="it"/>
              <a:t> </a:t>
            </a:r>
            <a:r>
              <a:rPr lang="it" smtClean="0"/>
              <a:t>FIA </a:t>
            </a:r>
            <a:r>
              <a:rPr lang="it" dirty="0"/>
              <a:t>– </a:t>
            </a:r>
            <a:r>
              <a:rPr lang="it" dirty="0" smtClean="0"/>
              <a:t>Pagamento con Carta di Credito</a:t>
            </a:r>
            <a:endParaRPr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090" y="859303"/>
            <a:ext cx="4748485" cy="3424892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04" y="859303"/>
            <a:ext cx="3400425" cy="885825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</p:pic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823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-IT" dirty="0" smtClean="0"/>
              <a:t>HTP </a:t>
            </a:r>
            <a:r>
              <a:rPr lang="it-IT" dirty="0"/>
              <a:t>online</a:t>
            </a:r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/>
              <a:t>Richiesta di un </a:t>
            </a:r>
            <a:r>
              <a:rPr lang="it-IT" dirty="0"/>
              <a:t>HTP</a:t>
            </a:r>
            <a:r>
              <a:rPr lang="it" dirty="0"/>
              <a:t> </a:t>
            </a:r>
            <a:r>
              <a:rPr lang="it" dirty="0" smtClean="0"/>
              <a:t>FIA </a:t>
            </a:r>
            <a:r>
              <a:rPr lang="it" dirty="0"/>
              <a:t>– </a:t>
            </a:r>
            <a:r>
              <a:rPr lang="it" dirty="0" smtClean="0"/>
              <a:t>Mail per pagamento concluso</a:t>
            </a:r>
            <a:endParaRPr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57051" y="984069"/>
            <a:ext cx="5381898" cy="95410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  <a:latin typeface="Helvetica Neue" panose="020B0604020202020204" charset="0"/>
              </a:rPr>
              <a:t>Il pagamento del nuovo documento è stato correttamente effettuato.</a:t>
            </a:r>
            <a:br>
              <a:rPr lang="it-IT" dirty="0">
                <a:solidFill>
                  <a:srgbClr val="002060"/>
                </a:solidFill>
                <a:latin typeface="Helvetica Neue" panose="020B0604020202020204" charset="0"/>
              </a:rPr>
            </a:br>
            <a:r>
              <a:rPr lang="it-IT" dirty="0">
                <a:solidFill>
                  <a:srgbClr val="002060"/>
                </a:solidFill>
                <a:latin typeface="Helvetica Neue" panose="020B0604020202020204" charset="0"/>
              </a:rPr>
              <a:t>Stampare o salvare questa pagina valida come ricevuta.</a:t>
            </a:r>
            <a:br>
              <a:rPr lang="it-IT" dirty="0">
                <a:solidFill>
                  <a:srgbClr val="002060"/>
                </a:solidFill>
                <a:latin typeface="Helvetica Neue" panose="020B0604020202020204" charset="0"/>
              </a:rPr>
            </a:br>
            <a:r>
              <a:rPr lang="it-IT" dirty="0">
                <a:solidFill>
                  <a:srgbClr val="002060"/>
                </a:solidFill>
                <a:latin typeface="Helvetica Neue" panose="020B0604020202020204" charset="0"/>
              </a:rPr>
              <a:t>Il numero assegnato è </a:t>
            </a:r>
            <a:r>
              <a:rPr lang="it-IT" dirty="0" smtClean="0">
                <a:solidFill>
                  <a:srgbClr val="002060"/>
                </a:solidFill>
                <a:latin typeface="Helvetica Neue" panose="020B0604020202020204" charset="0"/>
              </a:rPr>
              <a:t>NNNN</a:t>
            </a:r>
            <a:endParaRPr lang="it-IT" dirty="0">
              <a:solidFill>
                <a:srgbClr val="002060"/>
              </a:solidFill>
              <a:latin typeface="Helvetica Neue" panose="020B060402020202020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5" y="2464526"/>
            <a:ext cx="3687806" cy="2027736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457" y="1674582"/>
            <a:ext cx="2090738" cy="1181964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reccia circolare a sinistra 8"/>
          <p:cNvSpPr/>
          <p:nvPr/>
        </p:nvSpPr>
        <p:spPr>
          <a:xfrm>
            <a:off x="6923314" y="1053737"/>
            <a:ext cx="2006372" cy="2821578"/>
          </a:xfrm>
          <a:prstGeom prst="curvedLef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421753" y="3901280"/>
            <a:ext cx="34268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>
              <a:buSzPts val="1400"/>
            </a:pPr>
            <a:r>
              <a:rPr lang="it" dirty="0" smtClean="0">
                <a:solidFill>
                  <a:srgbClr val="002060"/>
                </a:solidFill>
                <a:latin typeface="Helvetica Neue" panose="020B0604020202020204" charset="0"/>
              </a:rPr>
              <a:t>Casella di posta del richiedente</a:t>
            </a:r>
            <a:endParaRPr lang="it" dirty="0">
              <a:solidFill>
                <a:srgbClr val="002060"/>
              </a:solidFill>
              <a:latin typeface="Helvetica Neue" panose="020B060402020202020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740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-IT" dirty="0" smtClean="0"/>
              <a:t>HTP </a:t>
            </a:r>
            <a:r>
              <a:rPr lang="it-IT" dirty="0"/>
              <a:t>online</a:t>
            </a:r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/>
              <a:t>Richiesta di un </a:t>
            </a:r>
            <a:r>
              <a:rPr lang="it-IT" dirty="0"/>
              <a:t>HTP</a:t>
            </a:r>
            <a:r>
              <a:rPr lang="it" dirty="0"/>
              <a:t> </a:t>
            </a:r>
            <a:r>
              <a:rPr lang="it" dirty="0" smtClean="0"/>
              <a:t>FIA </a:t>
            </a:r>
            <a:r>
              <a:rPr lang="it" dirty="0"/>
              <a:t>– </a:t>
            </a:r>
            <a:r>
              <a:rPr lang="it" dirty="0" smtClean="0"/>
              <a:t>Consultazione della richiesta</a:t>
            </a:r>
            <a:endParaRPr dirty="0"/>
          </a:p>
        </p:txBody>
      </p:sp>
      <p:sp>
        <p:nvSpPr>
          <p:cNvPr id="11" name="Rettangolo 10"/>
          <p:cNvSpPr/>
          <p:nvPr/>
        </p:nvSpPr>
        <p:spPr>
          <a:xfrm>
            <a:off x="104503" y="4046930"/>
            <a:ext cx="8744072" cy="307777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139700" lvl="0">
              <a:buSzPts val="1400"/>
            </a:pPr>
            <a:r>
              <a:rPr lang="it" dirty="0" smtClean="0">
                <a:solidFill>
                  <a:srgbClr val="002060"/>
                </a:solidFill>
                <a:latin typeface="Helvetica Neue" panose="020B0604020202020204" charset="0"/>
              </a:rPr>
              <a:t>Il richiedente attende la lavorazione della Commissione Auto Storica e del Commissario Tecnico Nominato</a:t>
            </a:r>
            <a:endParaRPr lang="it" dirty="0">
              <a:solidFill>
                <a:srgbClr val="002060"/>
              </a:solidFill>
              <a:latin typeface="Helvetica Neue" panose="020B060402020202020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579" y="717213"/>
            <a:ext cx="7360007" cy="3080218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</p:pic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722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-IT" dirty="0" smtClean="0"/>
              <a:t>HTP </a:t>
            </a:r>
            <a:r>
              <a:rPr lang="it-IT" dirty="0"/>
              <a:t>online</a:t>
            </a:r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/>
              <a:t>Richiesta di un </a:t>
            </a:r>
            <a:r>
              <a:rPr lang="it-IT" dirty="0"/>
              <a:t>HTP</a:t>
            </a:r>
            <a:r>
              <a:rPr lang="it" dirty="0"/>
              <a:t> </a:t>
            </a:r>
            <a:r>
              <a:rPr lang="it" dirty="0" smtClean="0"/>
              <a:t>FIA </a:t>
            </a:r>
            <a:r>
              <a:rPr lang="it" dirty="0"/>
              <a:t>– </a:t>
            </a:r>
            <a:r>
              <a:rPr lang="it" dirty="0" smtClean="0"/>
              <a:t>Consultazione della richiesta</a:t>
            </a:r>
            <a:endParaRPr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48" y="717031"/>
            <a:ext cx="5666312" cy="2371394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48" y="3371155"/>
            <a:ext cx="1407821" cy="1161914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761" y="3371155"/>
            <a:ext cx="1051340" cy="1178775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1193" y="3371155"/>
            <a:ext cx="1086338" cy="1226101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</p:pic>
      <p:sp>
        <p:nvSpPr>
          <p:cNvPr id="9" name="CasellaDiTesto 8"/>
          <p:cNvSpPr txBox="1"/>
          <p:nvPr/>
        </p:nvSpPr>
        <p:spPr>
          <a:xfrm>
            <a:off x="6178609" y="860219"/>
            <a:ext cx="1510815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800" dirty="0" smtClean="0">
                <a:latin typeface="Helvetica Neue" panose="020B0604020202020204" charset="0"/>
              </a:rPr>
              <a:t>E’ possibile effettuare delle ricerche con i filtri di ricerca</a:t>
            </a:r>
            <a:endParaRPr lang="it-IT" sz="800" dirty="0">
              <a:latin typeface="Helvetica Neue" panose="020B060402020202020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667794" y="3791265"/>
            <a:ext cx="1510815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800" dirty="0" smtClean="0">
                <a:latin typeface="Helvetica Neue" panose="020B0604020202020204" charset="0"/>
              </a:rPr>
              <a:t>Le Azioni sono disponibili in base al proprio profilo</a:t>
            </a:r>
            <a:endParaRPr lang="it-IT" sz="800" dirty="0">
              <a:latin typeface="Helvetica Neue" panose="020B060402020202020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17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-IT" dirty="0" smtClean="0"/>
              <a:t>HTP </a:t>
            </a:r>
            <a:r>
              <a:rPr lang="it-IT" dirty="0"/>
              <a:t>online</a:t>
            </a:r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Commissione Auto Storiche / Commissario tecnico - Operatività</a:t>
            </a:r>
            <a:endParaRPr dirty="0"/>
          </a:p>
        </p:txBody>
      </p:sp>
      <p:sp>
        <p:nvSpPr>
          <p:cNvPr id="2" name="Rettangolo 1"/>
          <p:cNvSpPr/>
          <p:nvPr/>
        </p:nvSpPr>
        <p:spPr>
          <a:xfrm>
            <a:off x="152400" y="771889"/>
            <a:ext cx="869617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17500">
              <a:buSzPts val="1400"/>
              <a:buChar char="❑"/>
            </a:pPr>
            <a:r>
              <a:rPr lang="it" b="1" dirty="0" smtClean="0">
                <a:solidFill>
                  <a:schemeClr val="tx1"/>
                </a:solidFill>
              </a:rPr>
              <a:t>Commissione Auto Storiche</a:t>
            </a:r>
            <a:r>
              <a:rPr lang="it" dirty="0" smtClean="0">
                <a:solidFill>
                  <a:schemeClr val="tx1"/>
                </a:solidFill>
              </a:rPr>
              <a:t>: </a:t>
            </a:r>
          </a:p>
          <a:p>
            <a:pPr marL="139700" lvl="4">
              <a:buSzPts val="1400"/>
            </a:pPr>
            <a:r>
              <a:rPr lang="it" dirty="0" smtClean="0">
                <a:solidFill>
                  <a:schemeClr val="tx1"/>
                </a:solidFill>
              </a:rPr>
              <a:t>Assegna l’</a:t>
            </a:r>
            <a:r>
              <a:rPr lang="it-IT" dirty="0" smtClean="0">
                <a:solidFill>
                  <a:schemeClr val="tx1"/>
                </a:solidFill>
              </a:rPr>
              <a:t>HTP</a:t>
            </a:r>
            <a:r>
              <a:rPr lang="it" dirty="0" smtClean="0">
                <a:solidFill>
                  <a:schemeClr val="tx1"/>
                </a:solidFill>
              </a:rPr>
              <a:t> al Commissario Tecnico;</a:t>
            </a:r>
          </a:p>
          <a:p>
            <a:pPr marL="139700" lvl="4">
              <a:buSzPts val="1400"/>
            </a:pPr>
            <a:r>
              <a:rPr lang="it" dirty="0" smtClean="0">
                <a:solidFill>
                  <a:schemeClr val="tx1"/>
                </a:solidFill>
              </a:rPr>
              <a:t>Può modificare i dati e cambiare la proprietà;</a:t>
            </a:r>
          </a:p>
          <a:p>
            <a:pPr marL="139700" lvl="4">
              <a:buSzPts val="1400"/>
            </a:pPr>
            <a:r>
              <a:rPr lang="it" dirty="0" smtClean="0">
                <a:solidFill>
                  <a:schemeClr val="tx1"/>
                </a:solidFill>
              </a:rPr>
              <a:t>Può annullare la richiesta dell’</a:t>
            </a:r>
            <a:r>
              <a:rPr lang="it-IT" dirty="0" smtClean="0">
                <a:solidFill>
                  <a:schemeClr val="tx1"/>
                </a:solidFill>
              </a:rPr>
              <a:t>HTP</a:t>
            </a:r>
            <a:r>
              <a:rPr lang="it" dirty="0" smtClean="0">
                <a:solidFill>
                  <a:schemeClr val="tx1"/>
                </a:solidFill>
              </a:rPr>
              <a:t>;</a:t>
            </a:r>
          </a:p>
          <a:p>
            <a:pPr marL="139700" lvl="4">
              <a:buSzPts val="1400"/>
            </a:pPr>
            <a:r>
              <a:rPr lang="it" dirty="0" smtClean="0">
                <a:solidFill>
                  <a:schemeClr val="tx1"/>
                </a:solidFill>
              </a:rPr>
              <a:t>Può effettuare delle segnalazioni al richiedente nella tab Comunicazioni;</a:t>
            </a:r>
          </a:p>
          <a:p>
            <a:pPr marL="139700" lvl="4">
              <a:buSzPts val="1400"/>
            </a:pPr>
            <a:r>
              <a:rPr lang="it" dirty="0" smtClean="0">
                <a:solidFill>
                  <a:schemeClr val="tx1"/>
                </a:solidFill>
              </a:rPr>
              <a:t>Invia la richiesta degli </a:t>
            </a:r>
            <a:r>
              <a:rPr lang="it-IT" dirty="0" smtClean="0">
                <a:solidFill>
                  <a:schemeClr val="tx1"/>
                </a:solidFill>
              </a:rPr>
              <a:t>HTP</a:t>
            </a:r>
            <a:r>
              <a:rPr lang="it" dirty="0" smtClean="0">
                <a:solidFill>
                  <a:schemeClr val="tx1"/>
                </a:solidFill>
              </a:rPr>
              <a:t> alla FIA;</a:t>
            </a:r>
          </a:p>
          <a:p>
            <a:pPr marL="139700" lvl="4">
              <a:buSzPts val="1400"/>
            </a:pPr>
            <a:r>
              <a:rPr lang="it" dirty="0" smtClean="0">
                <a:solidFill>
                  <a:schemeClr val="tx1"/>
                </a:solidFill>
              </a:rPr>
              <a:t>Riceve le risposte dalla FIA</a:t>
            </a:r>
            <a:r>
              <a:rPr lang="it" dirty="0" smtClean="0">
                <a:solidFill>
                  <a:schemeClr val="tx1"/>
                </a:solidFill>
              </a:rPr>
              <a:t>;</a:t>
            </a:r>
          </a:p>
          <a:p>
            <a:pPr marL="139700" lvl="4">
              <a:buSzPts val="1400"/>
            </a:pPr>
            <a:r>
              <a:rPr lang="it" dirty="0">
                <a:solidFill>
                  <a:schemeClr val="tx1"/>
                </a:solidFill>
              </a:rPr>
              <a:t>Rilascia l’</a:t>
            </a:r>
            <a:r>
              <a:rPr lang="it-IT" dirty="0">
                <a:solidFill>
                  <a:schemeClr val="tx1"/>
                </a:solidFill>
              </a:rPr>
              <a:t>HTP</a:t>
            </a:r>
            <a:r>
              <a:rPr lang="it" dirty="0">
                <a:solidFill>
                  <a:schemeClr val="tx1"/>
                </a:solidFill>
              </a:rPr>
              <a:t> dopo l’autorizzazione della </a:t>
            </a:r>
            <a:r>
              <a:rPr lang="it" dirty="0" smtClean="0">
                <a:solidFill>
                  <a:schemeClr val="tx1"/>
                </a:solidFill>
              </a:rPr>
              <a:t>FIA;</a:t>
            </a:r>
            <a:endParaRPr lang="it" dirty="0">
              <a:solidFill>
                <a:schemeClr val="tx1"/>
              </a:solidFill>
            </a:endParaRPr>
          </a:p>
          <a:p>
            <a:pPr marL="139700" lvl="4">
              <a:buSzPts val="1400"/>
            </a:pPr>
            <a:r>
              <a:rPr lang="it" dirty="0" smtClean="0">
                <a:solidFill>
                  <a:schemeClr val="tx1"/>
                </a:solidFill>
              </a:rPr>
              <a:t>Spedisce </a:t>
            </a:r>
            <a:r>
              <a:rPr lang="it" dirty="0" smtClean="0">
                <a:solidFill>
                  <a:schemeClr val="tx1"/>
                </a:solidFill>
              </a:rPr>
              <a:t>l’</a:t>
            </a:r>
            <a:r>
              <a:rPr lang="it-IT" dirty="0" smtClean="0">
                <a:solidFill>
                  <a:schemeClr val="tx1"/>
                </a:solidFill>
              </a:rPr>
              <a:t>HTP</a:t>
            </a:r>
            <a:r>
              <a:rPr lang="it" dirty="0" smtClean="0">
                <a:solidFill>
                  <a:schemeClr val="tx1"/>
                </a:solidFill>
              </a:rPr>
              <a:t> cartaceo al richiedente.</a:t>
            </a:r>
          </a:p>
          <a:p>
            <a:pPr marL="457200" lvl="0" indent="-317500">
              <a:buSzPts val="1400"/>
              <a:buChar char="❑"/>
            </a:pPr>
            <a:endParaRPr lang="it" dirty="0" smtClean="0">
              <a:solidFill>
                <a:schemeClr val="tx1"/>
              </a:solidFill>
            </a:endParaRPr>
          </a:p>
          <a:p>
            <a:pPr marL="457200" lvl="0" indent="-317500">
              <a:buSzPts val="1400"/>
              <a:buChar char="❑"/>
            </a:pPr>
            <a:endParaRPr lang="it" dirty="0" smtClean="0">
              <a:solidFill>
                <a:schemeClr val="tx1"/>
              </a:solidFill>
            </a:endParaRPr>
          </a:p>
          <a:p>
            <a:pPr marL="457200" lvl="0" indent="-317500">
              <a:buSzPts val="1400"/>
              <a:buChar char="❑"/>
            </a:pPr>
            <a:r>
              <a:rPr lang="it" b="1" dirty="0" smtClean="0">
                <a:solidFill>
                  <a:schemeClr val="tx1"/>
                </a:solidFill>
              </a:rPr>
              <a:t>Commissario Tecnico</a:t>
            </a:r>
            <a:r>
              <a:rPr lang="it" dirty="0" smtClean="0">
                <a:solidFill>
                  <a:schemeClr val="tx1"/>
                </a:solidFill>
              </a:rPr>
              <a:t>: </a:t>
            </a:r>
            <a:endParaRPr lang="it" dirty="0">
              <a:solidFill>
                <a:schemeClr val="tx1"/>
              </a:solidFill>
            </a:endParaRPr>
          </a:p>
          <a:p>
            <a:pPr marL="139700" lvl="4">
              <a:buSzPts val="1400"/>
            </a:pPr>
            <a:r>
              <a:rPr lang="it-IT" dirty="0" smtClean="0">
                <a:solidFill>
                  <a:schemeClr val="tx1"/>
                </a:solidFill>
              </a:rPr>
              <a:t>Prende in carico l’HTP in modo esclusivo;</a:t>
            </a:r>
            <a:endParaRPr lang="it" dirty="0">
              <a:solidFill>
                <a:schemeClr val="tx1"/>
              </a:solidFill>
            </a:endParaRPr>
          </a:p>
          <a:p>
            <a:pPr marL="139700" lvl="4">
              <a:buSzPts val="1400"/>
            </a:pPr>
            <a:r>
              <a:rPr lang="it" dirty="0" smtClean="0">
                <a:solidFill>
                  <a:schemeClr val="tx1"/>
                </a:solidFill>
              </a:rPr>
              <a:t>Lavora la richiesta del nuovo HTP;</a:t>
            </a:r>
          </a:p>
          <a:p>
            <a:pPr marL="139700" lvl="4">
              <a:buSzPts val="1400"/>
            </a:pPr>
            <a:r>
              <a:rPr lang="it" dirty="0" smtClean="0">
                <a:solidFill>
                  <a:schemeClr val="tx1"/>
                </a:solidFill>
              </a:rPr>
              <a:t>Può consultare/variare foto e allegati;</a:t>
            </a:r>
            <a:endParaRPr lang="it" dirty="0">
              <a:solidFill>
                <a:schemeClr val="tx1"/>
              </a:solidFill>
            </a:endParaRPr>
          </a:p>
          <a:p>
            <a:pPr marL="139700" lvl="4">
              <a:buSzPts val="1400"/>
            </a:pPr>
            <a:r>
              <a:rPr lang="it" dirty="0">
                <a:solidFill>
                  <a:schemeClr val="tx1"/>
                </a:solidFill>
              </a:rPr>
              <a:t>Può effettuare delle segnalazioni al richiedente nella tab </a:t>
            </a:r>
            <a:r>
              <a:rPr lang="it" dirty="0" smtClean="0">
                <a:solidFill>
                  <a:schemeClr val="tx1"/>
                </a:solidFill>
              </a:rPr>
              <a:t>Comunicazioni;</a:t>
            </a:r>
          </a:p>
          <a:p>
            <a:pPr marL="139700" lvl="4">
              <a:buSzPts val="1400"/>
            </a:pPr>
            <a:r>
              <a:rPr lang="it" dirty="0" smtClean="0">
                <a:solidFill>
                  <a:schemeClr val="tx1"/>
                </a:solidFill>
              </a:rPr>
              <a:t>Autorizza l’invio della richiesta </a:t>
            </a:r>
            <a:r>
              <a:rPr lang="it" smtClean="0">
                <a:solidFill>
                  <a:schemeClr val="tx1"/>
                </a:solidFill>
              </a:rPr>
              <a:t>alla </a:t>
            </a:r>
            <a:r>
              <a:rPr lang="it" smtClean="0">
                <a:solidFill>
                  <a:schemeClr val="tx1"/>
                </a:solidFill>
              </a:rPr>
              <a:t>FIA.</a:t>
            </a:r>
            <a:endParaRPr lang="it" dirty="0" smtClean="0">
              <a:solidFill>
                <a:schemeClr val="tx1"/>
              </a:solidFill>
            </a:endParaRPr>
          </a:p>
          <a:p>
            <a:pPr marL="139700" lvl="4">
              <a:buSzPts val="1400"/>
            </a:pPr>
            <a:endParaRPr lang="it" dirty="0">
              <a:solidFill>
                <a:schemeClr val="tx1"/>
              </a:solidFill>
            </a:endParaRPr>
          </a:p>
          <a:p>
            <a:pPr marL="457200" lvl="0" indent="-317500">
              <a:buSzPts val="1400"/>
              <a:buChar char="❑"/>
            </a:pPr>
            <a:endParaRPr lang="it" dirty="0">
              <a:solidFill>
                <a:schemeClr val="tx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518243" y="2380271"/>
            <a:ext cx="1510815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800" dirty="0" smtClean="0">
                <a:latin typeface="Helvetica Neue" panose="020B0604020202020204" charset="0"/>
              </a:rPr>
              <a:t>Il richiedente può consultare «Comunicazioni» e dialogare sia con la Commissione Auto Storiche  che con il Commissario Tecnico designato</a:t>
            </a:r>
            <a:endParaRPr lang="it-IT" sz="800" dirty="0">
              <a:latin typeface="Helvetica Neue" panose="020B060402020202020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894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-IT" dirty="0" smtClean="0"/>
              <a:t>HTP </a:t>
            </a:r>
            <a:r>
              <a:rPr lang="it-IT" dirty="0"/>
              <a:t>online</a:t>
            </a:r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 smtClean="0"/>
              <a:t>Richiesta di un </a:t>
            </a:r>
            <a:r>
              <a:rPr lang="it-IT" dirty="0" smtClean="0"/>
              <a:t>HTP</a:t>
            </a:r>
            <a:r>
              <a:rPr lang="it" dirty="0" smtClean="0"/>
              <a:t> Nazionale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4188300" cy="2340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Accesso al sito di ACI SPORT </a:t>
            </a:r>
            <a:r>
              <a:rPr lang="it" dirty="0" smtClean="0">
                <a:hlinkClick r:id="rId3"/>
              </a:rPr>
              <a:t>www.acisport.it</a:t>
            </a: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Cliccando su </a:t>
            </a:r>
            <a:r>
              <a:rPr lang="it" b="1" dirty="0" smtClean="0"/>
              <a:t>LICENZE E SERVIZI</a:t>
            </a:r>
            <a:r>
              <a:rPr lang="it" dirty="0" smtClean="0"/>
              <a:t>, si può accedere alla voce di menu: </a:t>
            </a:r>
            <a:r>
              <a:rPr lang="it" b="1" dirty="0" smtClean="0"/>
              <a:t>Fiches e HTP</a:t>
            </a:r>
            <a:r>
              <a:rPr lang="it" dirty="0" smtClean="0"/>
              <a:t>.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In questa sezione è possibile ricevere delle informazioni sulle fasi di rilascio di un </a:t>
            </a:r>
            <a:r>
              <a:rPr lang="it-IT" dirty="0" smtClean="0"/>
              <a:t>HTP</a:t>
            </a:r>
            <a:r>
              <a:rPr lang="it" dirty="0" smtClean="0"/>
              <a:t> e si può estrarre il modulo per la richiesta.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564" y="807896"/>
            <a:ext cx="3867014" cy="2419038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868" y="3560873"/>
            <a:ext cx="2623031" cy="924838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reccia in giù 7"/>
          <p:cNvSpPr/>
          <p:nvPr/>
        </p:nvSpPr>
        <p:spPr>
          <a:xfrm>
            <a:off x="2326603" y="3091951"/>
            <a:ext cx="283535" cy="269966"/>
          </a:xfrm>
          <a:prstGeom prst="downArrow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>
            <a:off x="4353772" y="1512318"/>
            <a:ext cx="374394" cy="281648"/>
          </a:xfrm>
          <a:prstGeom prst="rightArrow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09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-IT" dirty="0" smtClean="0"/>
              <a:t>HTP </a:t>
            </a:r>
            <a:r>
              <a:rPr lang="it-IT" dirty="0"/>
              <a:t>online</a:t>
            </a:r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 smtClean="0"/>
              <a:t>Richiesta di un </a:t>
            </a:r>
            <a:r>
              <a:rPr lang="it-IT" dirty="0" smtClean="0"/>
              <a:t>HTP</a:t>
            </a:r>
            <a:r>
              <a:rPr lang="it" dirty="0" smtClean="0"/>
              <a:t> Nazionale – Compilazione del modello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4188300" cy="2340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Il richiedente scarica il modello e lo compila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Prepara le foto ed i documenti da allegare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</p:txBody>
      </p:sp>
      <p:sp>
        <p:nvSpPr>
          <p:cNvPr id="8" name="Freccia in giù 7"/>
          <p:cNvSpPr/>
          <p:nvPr/>
        </p:nvSpPr>
        <p:spPr>
          <a:xfrm>
            <a:off x="2169851" y="1611922"/>
            <a:ext cx="283535" cy="269966"/>
          </a:xfrm>
          <a:prstGeom prst="downArrow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>
            <a:off x="4261985" y="857315"/>
            <a:ext cx="374394" cy="281648"/>
          </a:xfrm>
          <a:prstGeom prst="rightArrow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131" y="867510"/>
            <a:ext cx="4041444" cy="2441883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944" y="1979765"/>
            <a:ext cx="2564114" cy="1428476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2433" y="2913740"/>
            <a:ext cx="2104017" cy="1587372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ttangolo 5"/>
          <p:cNvSpPr/>
          <p:nvPr/>
        </p:nvSpPr>
        <p:spPr>
          <a:xfrm>
            <a:off x="4728166" y="3707426"/>
            <a:ext cx="42514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317500">
              <a:buSzPts val="1400"/>
              <a:buChar char="❑"/>
            </a:pPr>
            <a:r>
              <a:rPr lang="it" dirty="0">
                <a:solidFill>
                  <a:srgbClr val="002060"/>
                </a:solidFill>
                <a:latin typeface="Helvetica Neue" panose="020B0604020202020204" charset="0"/>
              </a:rPr>
              <a:t>e si collega nuovamente al sito di ACISPORT</a:t>
            </a:r>
          </a:p>
        </p:txBody>
      </p:sp>
      <p:sp>
        <p:nvSpPr>
          <p:cNvPr id="13" name="Freccia in giù 12"/>
          <p:cNvSpPr/>
          <p:nvPr/>
        </p:nvSpPr>
        <p:spPr>
          <a:xfrm>
            <a:off x="6990045" y="4033457"/>
            <a:ext cx="283535" cy="269966"/>
          </a:xfrm>
          <a:prstGeom prst="downArrow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421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-IT" dirty="0" smtClean="0"/>
              <a:t>HTP </a:t>
            </a:r>
            <a:r>
              <a:rPr lang="it-IT" dirty="0"/>
              <a:t>online</a:t>
            </a:r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 smtClean="0"/>
              <a:t>Sommario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8" y="886894"/>
            <a:ext cx="6035285" cy="2340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Rilascio </a:t>
            </a:r>
            <a:r>
              <a:rPr lang="it-IT" dirty="0" smtClean="0"/>
              <a:t>HTP</a:t>
            </a:r>
            <a:r>
              <a:rPr lang="it" dirty="0" smtClean="0"/>
              <a:t> Fia ......... ....................................................</a:t>
            </a:r>
            <a:r>
              <a:rPr lang="it-IT" dirty="0" smtClean="0"/>
              <a:t>P</a:t>
            </a:r>
            <a:r>
              <a:rPr lang="it" dirty="0" smtClean="0"/>
              <a:t>agina 3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Rilascio </a:t>
            </a:r>
            <a:r>
              <a:rPr lang="it-IT" dirty="0" smtClean="0"/>
              <a:t>HTP</a:t>
            </a:r>
            <a:r>
              <a:rPr lang="it" dirty="0" smtClean="0"/>
              <a:t> Nazionale .................................................. </a:t>
            </a:r>
            <a:r>
              <a:rPr lang="it-IT" dirty="0" smtClean="0"/>
              <a:t>P</a:t>
            </a:r>
            <a:r>
              <a:rPr lang="it" dirty="0" smtClean="0"/>
              <a:t>agina 18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Impiego </a:t>
            </a:r>
            <a:r>
              <a:rPr lang="it" dirty="0" smtClean="0"/>
              <a:t>dell’H</a:t>
            </a:r>
            <a:r>
              <a:rPr lang="it-IT" dirty="0" smtClean="0"/>
              <a:t>T</a:t>
            </a:r>
            <a:r>
              <a:rPr lang="it" dirty="0" smtClean="0"/>
              <a:t>P nell’iscrizione online alle gare .......... Pagina 32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440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-IT" dirty="0" smtClean="0"/>
              <a:t>HTP </a:t>
            </a:r>
            <a:r>
              <a:rPr lang="it-IT" dirty="0"/>
              <a:t>online</a:t>
            </a:r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/>
              <a:t>Richiesta di un </a:t>
            </a:r>
            <a:r>
              <a:rPr lang="it-IT" dirty="0"/>
              <a:t>HTP</a:t>
            </a:r>
            <a:r>
              <a:rPr lang="it" dirty="0"/>
              <a:t> Nazionale – Collegamento </a:t>
            </a:r>
            <a:r>
              <a:rPr lang="it" dirty="0" smtClean="0"/>
              <a:t>all’Area Riservata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4188300" cy="36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Accesso al sito di ACI SPORT </a:t>
            </a:r>
            <a:r>
              <a:rPr lang="it" dirty="0" smtClean="0">
                <a:hlinkClick r:id="rId3"/>
              </a:rPr>
              <a:t>www.acisport.it</a:t>
            </a: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Cliccando su </a:t>
            </a:r>
            <a:r>
              <a:rPr lang="it" b="1" dirty="0" smtClean="0"/>
              <a:t>AREA RISERVATA</a:t>
            </a:r>
            <a:r>
              <a:rPr lang="it" dirty="0" smtClean="0"/>
              <a:t>, si atterra sulla pagina del login o della registrazione.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Per chi non si è mai registrato, è necessario effettuare la registrazione, cliccando su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Per chi ha già effettuato la registrazione,  è possibile accedere con le proprie credenziali (username e password), cliccando su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25" y="852254"/>
            <a:ext cx="4379078" cy="19205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5094" y="2876760"/>
            <a:ext cx="3385481" cy="17238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163" y="2434930"/>
            <a:ext cx="847726" cy="2769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163" y="3560858"/>
            <a:ext cx="733425" cy="200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030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-IT" dirty="0" smtClean="0"/>
              <a:t>HTP </a:t>
            </a:r>
            <a:r>
              <a:rPr lang="it-IT" dirty="0"/>
              <a:t>online</a:t>
            </a:r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/>
              <a:t>Richiesta di un </a:t>
            </a:r>
            <a:r>
              <a:rPr lang="it-IT" dirty="0"/>
              <a:t>HTP</a:t>
            </a:r>
            <a:r>
              <a:rPr lang="it" dirty="0"/>
              <a:t> Nazionale – Area Riservata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3"/>
            <a:ext cx="4188300" cy="22885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Profilo da selezionare:  </a:t>
            </a:r>
          </a:p>
          <a:p>
            <a:pPr marL="596900" lvl="1" indent="0"/>
            <a:r>
              <a:rPr lang="it-IT" b="1" dirty="0">
                <a:solidFill>
                  <a:srgbClr val="002060"/>
                </a:solidFill>
              </a:rPr>
              <a:t>Conduttore</a:t>
            </a:r>
          </a:p>
          <a:p>
            <a:pPr marL="596900" lvl="1" indent="0"/>
            <a:r>
              <a:rPr lang="it-IT" b="1" dirty="0">
                <a:solidFill>
                  <a:srgbClr val="002060"/>
                </a:solidFill>
              </a:rPr>
              <a:t>Concorrente conduttore</a:t>
            </a:r>
          </a:p>
          <a:p>
            <a:pPr marL="596900" lvl="1" indent="0"/>
            <a:r>
              <a:rPr lang="it-IT" b="1" dirty="0">
                <a:solidFill>
                  <a:srgbClr val="002060"/>
                </a:solidFill>
              </a:rPr>
              <a:t>Concorrente sia PF che PG</a:t>
            </a:r>
          </a:p>
          <a:p>
            <a:pPr marL="596900" lvl="1" indent="0"/>
            <a:r>
              <a:rPr lang="it-IT" b="1" dirty="0">
                <a:solidFill>
                  <a:srgbClr val="002060"/>
                </a:solidFill>
              </a:rPr>
              <a:t>Noleggiatore/Preparatore</a:t>
            </a:r>
          </a:p>
          <a:p>
            <a:pPr marL="596900" lvl="1" indent="0"/>
            <a:r>
              <a:rPr lang="it-IT" b="1" dirty="0" smtClean="0">
                <a:solidFill>
                  <a:srgbClr val="002060"/>
                </a:solidFill>
              </a:rPr>
              <a:t>Scuderia</a:t>
            </a:r>
          </a:p>
          <a:p>
            <a:pPr marL="596900" lvl="1" indent="0"/>
            <a:endParaRPr lang="it-IT" b="1" dirty="0">
              <a:solidFill>
                <a:srgbClr val="00206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Accesso a: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" dirty="0" smtClean="0"/>
              <a:t> 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sp>
        <p:nvSpPr>
          <p:cNvPr id="10" name="Freccia in giù 9"/>
          <p:cNvSpPr/>
          <p:nvPr/>
        </p:nvSpPr>
        <p:spPr>
          <a:xfrm>
            <a:off x="2287922" y="3218725"/>
            <a:ext cx="283535" cy="269966"/>
          </a:xfrm>
          <a:prstGeom prst="downArrow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25" y="886893"/>
            <a:ext cx="3562350" cy="1447800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594" y="2379390"/>
            <a:ext cx="1162050" cy="723900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502" y="3594780"/>
            <a:ext cx="2827836" cy="839469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</p:pic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12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-IT" dirty="0" smtClean="0"/>
              <a:t>HTP </a:t>
            </a:r>
            <a:r>
              <a:rPr lang="it-IT" dirty="0"/>
              <a:t>online</a:t>
            </a:r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/>
              <a:t>Richiesta di un </a:t>
            </a:r>
            <a:r>
              <a:rPr lang="it-IT" dirty="0"/>
              <a:t>HTP</a:t>
            </a:r>
            <a:r>
              <a:rPr lang="it" dirty="0"/>
              <a:t> </a:t>
            </a:r>
            <a:r>
              <a:rPr lang="it" dirty="0" smtClean="0"/>
              <a:t>Nazionale </a:t>
            </a:r>
            <a:r>
              <a:rPr lang="it" dirty="0"/>
              <a:t>– </a:t>
            </a:r>
            <a:r>
              <a:rPr lang="it" dirty="0" smtClean="0"/>
              <a:t>Nuova richiesta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193772" y="804508"/>
            <a:ext cx="3907965" cy="151547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Cliccare su:  </a:t>
            </a:r>
          </a:p>
          <a:p>
            <a:pPr marL="596900" lvl="1" indent="0"/>
            <a:endParaRPr lang="it-IT" b="1" dirty="0" smtClean="0">
              <a:solidFill>
                <a:srgbClr val="002060"/>
              </a:solidFill>
            </a:endParaRPr>
          </a:p>
          <a:p>
            <a:pPr marL="1511300" lvl="3" indent="0"/>
            <a:endParaRPr lang="it-IT" b="1" dirty="0" smtClean="0">
              <a:solidFill>
                <a:srgbClr val="002060"/>
              </a:solidFill>
            </a:endParaRPr>
          </a:p>
          <a:p>
            <a:pPr marL="1511300" lvl="3" indent="0"/>
            <a:endParaRPr lang="it-IT" b="1" dirty="0">
              <a:solidFill>
                <a:srgbClr val="002060"/>
              </a:solidFill>
            </a:endParaRPr>
          </a:p>
          <a:p>
            <a:pPr marL="1511300" lvl="3" indent="0"/>
            <a:endParaRPr lang="it-IT" b="1" dirty="0">
              <a:solidFill>
                <a:srgbClr val="00206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" dirty="0" smtClean="0"/>
              <a:t> 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sp>
        <p:nvSpPr>
          <p:cNvPr id="5" name="Rettangolo 4"/>
          <p:cNvSpPr/>
          <p:nvPr/>
        </p:nvSpPr>
        <p:spPr>
          <a:xfrm>
            <a:off x="104503" y="1969006"/>
            <a:ext cx="8744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17500">
              <a:buSzPts val="1400"/>
              <a:buChar char="❑"/>
            </a:pPr>
            <a:r>
              <a:rPr lang="it" dirty="0">
                <a:solidFill>
                  <a:srgbClr val="002060"/>
                </a:solidFill>
                <a:latin typeface="Helvetica Neue" panose="020B0604020202020204" charset="0"/>
              </a:rPr>
              <a:t>Si apre la pagina per l’acquisizione delle informazioni che saranno poi recepite in automatico nelle gare in cui si iscrive la vettura</a:t>
            </a:r>
          </a:p>
        </p:txBody>
      </p:sp>
      <p:sp>
        <p:nvSpPr>
          <p:cNvPr id="12" name="Freccia a destra 11"/>
          <p:cNvSpPr/>
          <p:nvPr/>
        </p:nvSpPr>
        <p:spPr>
          <a:xfrm>
            <a:off x="1960557" y="1002919"/>
            <a:ext cx="374394" cy="281648"/>
          </a:xfrm>
          <a:prstGeom prst="rightArrow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227" y="781793"/>
            <a:ext cx="2962275" cy="723900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</p:pic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818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-IT" dirty="0" smtClean="0"/>
              <a:t>HTP </a:t>
            </a:r>
            <a:r>
              <a:rPr lang="it-IT" dirty="0"/>
              <a:t>online</a:t>
            </a:r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/>
              <a:t>Richiesta di un </a:t>
            </a:r>
            <a:r>
              <a:rPr lang="it-IT" dirty="0"/>
              <a:t>HTP</a:t>
            </a:r>
            <a:r>
              <a:rPr lang="it" dirty="0"/>
              <a:t> </a:t>
            </a:r>
            <a:r>
              <a:rPr lang="it" dirty="0" smtClean="0"/>
              <a:t>Nazionale </a:t>
            </a:r>
            <a:r>
              <a:rPr lang="it" dirty="0"/>
              <a:t>– </a:t>
            </a:r>
            <a:r>
              <a:rPr lang="it" dirty="0" smtClean="0"/>
              <a:t>Nuova richiesta</a:t>
            </a:r>
            <a:endParaRPr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391337" y="4095206"/>
            <a:ext cx="151081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800" dirty="0" smtClean="0">
                <a:latin typeface="Helvetica Neue" panose="020B0604020202020204" charset="0"/>
              </a:rPr>
              <a:t>L’anagrafica del richiedente è prelevata in automatico da LICENZE</a:t>
            </a:r>
            <a:endParaRPr lang="it-IT" sz="800" dirty="0">
              <a:latin typeface="Helvetica Neue" panose="020B060402020202020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391338" y="1897942"/>
            <a:ext cx="1510815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800" dirty="0" smtClean="0">
                <a:latin typeface="Helvetica Neue" panose="020B0604020202020204" charset="0"/>
              </a:rPr>
              <a:t>I campi con l’asterisco (*) sono obbligatori</a:t>
            </a:r>
            <a:endParaRPr lang="it-IT" sz="800" dirty="0">
              <a:latin typeface="Helvetica Neue" panose="020B060402020202020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78" y="970766"/>
            <a:ext cx="7062926" cy="3323327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</p:pic>
      <p:sp>
        <p:nvSpPr>
          <p:cNvPr id="14" name="CasellaDiTesto 13"/>
          <p:cNvSpPr txBox="1"/>
          <p:nvPr/>
        </p:nvSpPr>
        <p:spPr>
          <a:xfrm>
            <a:off x="7391337" y="2632429"/>
            <a:ext cx="1236617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800" dirty="0" smtClean="0">
                <a:latin typeface="Helvetica Neue" panose="020B0604020202020204" charset="0"/>
              </a:rPr>
              <a:t>Scelta con tendina:</a:t>
            </a:r>
          </a:p>
          <a:p>
            <a:r>
              <a:rPr lang="it-IT" sz="800" dirty="0" smtClean="0">
                <a:latin typeface="Helvetica Neue" panose="020B0604020202020204" charset="0"/>
              </a:rPr>
              <a:t>Nazionale</a:t>
            </a:r>
          </a:p>
          <a:p>
            <a:r>
              <a:rPr lang="it-IT" sz="800" dirty="0" err="1" smtClean="0">
                <a:latin typeface="Helvetica Neue" panose="020B0604020202020204" charset="0"/>
              </a:rPr>
              <a:t>Fia</a:t>
            </a:r>
            <a:endParaRPr lang="it-IT" sz="800" dirty="0">
              <a:latin typeface="Helvetica Neue" panose="020B060402020202020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932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-IT" dirty="0" smtClean="0"/>
              <a:t>HTP </a:t>
            </a:r>
            <a:r>
              <a:rPr lang="it-IT" dirty="0"/>
              <a:t>online</a:t>
            </a:r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/>
              <a:t>Richiesta di un </a:t>
            </a:r>
            <a:r>
              <a:rPr lang="it-IT" dirty="0"/>
              <a:t>HTP</a:t>
            </a:r>
            <a:r>
              <a:rPr lang="it" dirty="0"/>
              <a:t> </a:t>
            </a:r>
            <a:r>
              <a:rPr lang="it" dirty="0" smtClean="0"/>
              <a:t>Nazionale </a:t>
            </a:r>
            <a:r>
              <a:rPr lang="it" dirty="0"/>
              <a:t>– </a:t>
            </a:r>
            <a:r>
              <a:rPr lang="it" dirty="0" smtClean="0"/>
              <a:t>Nuova richiesta</a:t>
            </a:r>
            <a:endParaRPr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117139" y="1220752"/>
            <a:ext cx="151081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800" dirty="0" smtClean="0">
                <a:latin typeface="Helvetica Neue" panose="020B0604020202020204" charset="0"/>
              </a:rPr>
              <a:t>E’ possibile indicare un indirizzo dove far recapitare la stampa cartacea dell’HTP</a:t>
            </a:r>
            <a:endParaRPr lang="it-IT" sz="800" dirty="0">
              <a:latin typeface="Helvetica Neue" panose="020B060402020202020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138788" y="2427146"/>
            <a:ext cx="155236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800" dirty="0" smtClean="0">
                <a:latin typeface="Helvetica Neue" panose="020B0604020202020204" charset="0"/>
              </a:rPr>
              <a:t>E’ possibile indicare nelle NOTE un commissario tecnico di preferenza, anche se la scelta sarà sempre fatta dalla Commissione Auto Storiche</a:t>
            </a:r>
            <a:endParaRPr lang="it-IT" sz="800" dirty="0">
              <a:latin typeface="Helvetica Neue" panose="020B060402020202020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8" y="926901"/>
            <a:ext cx="6670766" cy="1531060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78" y="3258143"/>
            <a:ext cx="2600325" cy="638175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</p:pic>
      <p:sp>
        <p:nvSpPr>
          <p:cNvPr id="10" name="CasellaDiTesto 9"/>
          <p:cNvSpPr txBox="1"/>
          <p:nvPr/>
        </p:nvSpPr>
        <p:spPr>
          <a:xfrm>
            <a:off x="3019559" y="3297383"/>
            <a:ext cx="1552366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800" dirty="0" smtClean="0">
                <a:latin typeface="Helvetica Neue" panose="020B0604020202020204" charset="0"/>
              </a:rPr>
              <a:t>Solo dopo aver compilato i campi obbligatori contrassegnati dall’asterisco (*) sarà possibile cliccare su questo bottone</a:t>
            </a:r>
            <a:endParaRPr lang="it-IT" sz="800" dirty="0">
              <a:latin typeface="Helvetica Neue" panose="020B060402020202020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916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-IT" dirty="0" smtClean="0"/>
              <a:t>HTP </a:t>
            </a:r>
            <a:r>
              <a:rPr lang="it-IT" dirty="0"/>
              <a:t>online</a:t>
            </a:r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/>
              <a:t>Richiesta di un </a:t>
            </a:r>
            <a:r>
              <a:rPr lang="it-IT" dirty="0"/>
              <a:t>HTP</a:t>
            </a:r>
            <a:r>
              <a:rPr lang="it" dirty="0"/>
              <a:t> </a:t>
            </a:r>
            <a:r>
              <a:rPr lang="it" dirty="0" smtClean="0"/>
              <a:t>Nazionale </a:t>
            </a:r>
            <a:r>
              <a:rPr lang="it" dirty="0"/>
              <a:t>– </a:t>
            </a:r>
            <a:r>
              <a:rPr lang="it" dirty="0" smtClean="0"/>
              <a:t>Nuova richiesta</a:t>
            </a:r>
            <a:endParaRPr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79" y="870498"/>
            <a:ext cx="7728806" cy="1468246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</p:pic>
      <p:sp>
        <p:nvSpPr>
          <p:cNvPr id="11" name="CasellaDiTesto 10"/>
          <p:cNvSpPr txBox="1"/>
          <p:nvPr/>
        </p:nvSpPr>
        <p:spPr>
          <a:xfrm>
            <a:off x="7138788" y="2514232"/>
            <a:ext cx="1552366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800" dirty="0" smtClean="0">
                <a:latin typeface="Helvetica Neue" panose="020B0604020202020204" charset="0"/>
              </a:rPr>
              <a:t>E’ possibile caricare gli allegati indicati</a:t>
            </a:r>
            <a:endParaRPr lang="it-IT" sz="800" dirty="0">
              <a:latin typeface="Helvetica Neue" panose="020B060402020202020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405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-IT" dirty="0" smtClean="0"/>
              <a:t>HTP </a:t>
            </a:r>
            <a:r>
              <a:rPr lang="it-IT" dirty="0"/>
              <a:t>online</a:t>
            </a:r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/>
              <a:t>Richiesta di un </a:t>
            </a:r>
            <a:r>
              <a:rPr lang="it-IT" dirty="0"/>
              <a:t>HTP</a:t>
            </a:r>
            <a:r>
              <a:rPr lang="it" dirty="0"/>
              <a:t> </a:t>
            </a:r>
            <a:r>
              <a:rPr lang="it" dirty="0" smtClean="0"/>
              <a:t>Nazionale </a:t>
            </a:r>
            <a:r>
              <a:rPr lang="it" dirty="0"/>
              <a:t>– </a:t>
            </a:r>
            <a:r>
              <a:rPr lang="it" dirty="0" smtClean="0"/>
              <a:t>Caricamento foto e allegati</a:t>
            </a:r>
            <a:endParaRPr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723236"/>
            <a:ext cx="5328825" cy="3946816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</p:pic>
      <p:sp>
        <p:nvSpPr>
          <p:cNvPr id="11" name="CasellaDiTesto 10"/>
          <p:cNvSpPr txBox="1"/>
          <p:nvPr/>
        </p:nvSpPr>
        <p:spPr>
          <a:xfrm>
            <a:off x="5964412" y="723236"/>
            <a:ext cx="1552366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800" dirty="0" smtClean="0">
                <a:latin typeface="Helvetica Neue" panose="020B0604020202020204" charset="0"/>
              </a:rPr>
              <a:t>Solo dopo aver caricato gli allegati/foto obbligatori si può procedere al pagamento </a:t>
            </a:r>
            <a:r>
              <a:rPr lang="it-IT" sz="800" b="1" dirty="0" smtClean="0">
                <a:latin typeface="Helvetica Neue" panose="020B0604020202020204" charset="0"/>
              </a:rPr>
              <a:t>solo</a:t>
            </a:r>
            <a:r>
              <a:rPr lang="it-IT" sz="800" dirty="0" smtClean="0">
                <a:latin typeface="Helvetica Neue" panose="020B0604020202020204" charset="0"/>
              </a:rPr>
              <a:t> con carta di credito</a:t>
            </a:r>
            <a:endParaRPr lang="it-IT" sz="800" dirty="0">
              <a:latin typeface="Helvetica Neue" panose="020B060402020202020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452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-IT" dirty="0" smtClean="0"/>
              <a:t>HTP </a:t>
            </a:r>
            <a:r>
              <a:rPr lang="it-IT" dirty="0"/>
              <a:t>online</a:t>
            </a:r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/>
              <a:t>Richiesta di un </a:t>
            </a:r>
            <a:r>
              <a:rPr lang="it-IT" dirty="0"/>
              <a:t>HTP</a:t>
            </a:r>
            <a:r>
              <a:rPr lang="it" dirty="0"/>
              <a:t> </a:t>
            </a:r>
            <a:r>
              <a:rPr lang="it" dirty="0" smtClean="0"/>
              <a:t>Nazionale </a:t>
            </a:r>
            <a:r>
              <a:rPr lang="it" dirty="0"/>
              <a:t>– </a:t>
            </a:r>
            <a:r>
              <a:rPr lang="it" dirty="0" smtClean="0"/>
              <a:t>Pagamento con Carta di Credito</a:t>
            </a:r>
            <a:endParaRPr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090" y="859303"/>
            <a:ext cx="4748485" cy="3424892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04" y="859303"/>
            <a:ext cx="3400425" cy="885825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</p:pic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8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-IT" dirty="0" smtClean="0"/>
              <a:t>HTP </a:t>
            </a:r>
            <a:r>
              <a:rPr lang="it-IT" dirty="0"/>
              <a:t>online</a:t>
            </a:r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/>
              <a:t>Richiesta di un </a:t>
            </a:r>
            <a:r>
              <a:rPr lang="it-IT" dirty="0"/>
              <a:t>HTP</a:t>
            </a:r>
            <a:r>
              <a:rPr lang="it" dirty="0"/>
              <a:t> Nazionale – </a:t>
            </a:r>
            <a:r>
              <a:rPr lang="it" dirty="0" smtClean="0"/>
              <a:t>Mail per pagamento concluso</a:t>
            </a:r>
            <a:endParaRPr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57051" y="984069"/>
            <a:ext cx="5381898" cy="95410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2060"/>
                </a:solidFill>
                <a:latin typeface="Helvetica Neue" panose="020B0604020202020204" charset="0"/>
              </a:rPr>
              <a:t>Il pagamento del nuovo documento è stato correttamente effettuato.</a:t>
            </a:r>
            <a:br>
              <a:rPr lang="it-IT" dirty="0">
                <a:solidFill>
                  <a:srgbClr val="002060"/>
                </a:solidFill>
                <a:latin typeface="Helvetica Neue" panose="020B0604020202020204" charset="0"/>
              </a:rPr>
            </a:br>
            <a:r>
              <a:rPr lang="it-IT" dirty="0">
                <a:solidFill>
                  <a:srgbClr val="002060"/>
                </a:solidFill>
                <a:latin typeface="Helvetica Neue" panose="020B0604020202020204" charset="0"/>
              </a:rPr>
              <a:t>Stampare o salvare questa pagina valida come ricevuta.</a:t>
            </a:r>
            <a:br>
              <a:rPr lang="it-IT" dirty="0">
                <a:solidFill>
                  <a:srgbClr val="002060"/>
                </a:solidFill>
                <a:latin typeface="Helvetica Neue" panose="020B0604020202020204" charset="0"/>
              </a:rPr>
            </a:br>
            <a:r>
              <a:rPr lang="it-IT" dirty="0">
                <a:solidFill>
                  <a:srgbClr val="002060"/>
                </a:solidFill>
                <a:latin typeface="Helvetica Neue" panose="020B0604020202020204" charset="0"/>
              </a:rPr>
              <a:t>Il numero assegnato è </a:t>
            </a:r>
            <a:r>
              <a:rPr lang="it-IT" dirty="0" smtClean="0">
                <a:solidFill>
                  <a:srgbClr val="002060"/>
                </a:solidFill>
                <a:latin typeface="Helvetica Neue" panose="020B0604020202020204" charset="0"/>
              </a:rPr>
              <a:t>NNNN</a:t>
            </a:r>
            <a:endParaRPr lang="it-IT" dirty="0">
              <a:solidFill>
                <a:srgbClr val="002060"/>
              </a:solidFill>
              <a:latin typeface="Helvetica Neue" panose="020B060402020202020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5" y="2464526"/>
            <a:ext cx="3687806" cy="2027736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457" y="1674582"/>
            <a:ext cx="2090738" cy="1181964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Freccia circolare a sinistra 8"/>
          <p:cNvSpPr/>
          <p:nvPr/>
        </p:nvSpPr>
        <p:spPr>
          <a:xfrm>
            <a:off x="6923314" y="1053737"/>
            <a:ext cx="2006372" cy="2821578"/>
          </a:xfrm>
          <a:prstGeom prst="curvedLef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421753" y="3901280"/>
            <a:ext cx="34268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9700" lvl="0">
              <a:buSzPts val="1400"/>
            </a:pPr>
            <a:r>
              <a:rPr lang="it" dirty="0" smtClean="0">
                <a:solidFill>
                  <a:srgbClr val="002060"/>
                </a:solidFill>
                <a:latin typeface="Helvetica Neue" panose="020B0604020202020204" charset="0"/>
              </a:rPr>
              <a:t>Casella di posta del richiedente</a:t>
            </a:r>
            <a:endParaRPr lang="it" dirty="0">
              <a:solidFill>
                <a:srgbClr val="002060"/>
              </a:solidFill>
              <a:latin typeface="Helvetica Neue" panose="020B060402020202020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28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-IT" dirty="0" smtClean="0"/>
              <a:t>HTP </a:t>
            </a:r>
            <a:r>
              <a:rPr lang="it-IT" dirty="0"/>
              <a:t>online</a:t>
            </a:r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/>
              <a:t>Richiesta di un </a:t>
            </a:r>
            <a:r>
              <a:rPr lang="it-IT" dirty="0"/>
              <a:t>HTP</a:t>
            </a:r>
            <a:r>
              <a:rPr lang="it" dirty="0"/>
              <a:t> </a:t>
            </a:r>
            <a:r>
              <a:rPr lang="it" dirty="0" smtClean="0"/>
              <a:t>Nazionale </a:t>
            </a:r>
            <a:r>
              <a:rPr lang="it" dirty="0"/>
              <a:t>– </a:t>
            </a:r>
            <a:r>
              <a:rPr lang="it" dirty="0" smtClean="0"/>
              <a:t>Consultazione della richiesta</a:t>
            </a:r>
            <a:endParaRPr dirty="0"/>
          </a:p>
        </p:txBody>
      </p:sp>
      <p:sp>
        <p:nvSpPr>
          <p:cNvPr id="11" name="Rettangolo 10"/>
          <p:cNvSpPr/>
          <p:nvPr/>
        </p:nvSpPr>
        <p:spPr>
          <a:xfrm>
            <a:off x="104503" y="4046930"/>
            <a:ext cx="8744072" cy="307777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139700" lvl="0">
              <a:buSzPts val="1400"/>
            </a:pPr>
            <a:r>
              <a:rPr lang="it" dirty="0" smtClean="0">
                <a:solidFill>
                  <a:srgbClr val="002060"/>
                </a:solidFill>
                <a:latin typeface="Helvetica Neue" panose="020B0604020202020204" charset="0"/>
              </a:rPr>
              <a:t>Il richiedente attende la lavorazione della Commissione Auto Storica e del Commissario Tecnico Nominato</a:t>
            </a:r>
            <a:endParaRPr lang="it" dirty="0">
              <a:solidFill>
                <a:srgbClr val="002060"/>
              </a:solidFill>
              <a:latin typeface="Helvetica Neue" panose="020B060402020202020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579" y="717213"/>
            <a:ext cx="7360007" cy="3080218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</p:pic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682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-IT" dirty="0" smtClean="0"/>
              <a:t>HTP </a:t>
            </a:r>
            <a:r>
              <a:rPr lang="it-IT" dirty="0"/>
              <a:t>online</a:t>
            </a:r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 smtClean="0"/>
              <a:t>Richiesta di un </a:t>
            </a:r>
            <a:r>
              <a:rPr lang="it-IT" dirty="0" smtClean="0"/>
              <a:t>HTP</a:t>
            </a:r>
            <a:r>
              <a:rPr lang="it" dirty="0" smtClean="0"/>
              <a:t> FIA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4188300" cy="2340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Accesso al sito di ACI SPORT </a:t>
            </a:r>
            <a:r>
              <a:rPr lang="it" dirty="0" smtClean="0">
                <a:hlinkClick r:id="rId3"/>
              </a:rPr>
              <a:t>www.acisport.it</a:t>
            </a: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Cliccando su </a:t>
            </a:r>
            <a:r>
              <a:rPr lang="it" b="1" dirty="0" smtClean="0"/>
              <a:t>LICENZE E SERVIZI</a:t>
            </a:r>
            <a:r>
              <a:rPr lang="it" dirty="0" smtClean="0"/>
              <a:t>, si può accedere alla voce di menu: </a:t>
            </a:r>
            <a:r>
              <a:rPr lang="it" b="1" dirty="0" smtClean="0"/>
              <a:t>Fiches e HTP</a:t>
            </a:r>
            <a:r>
              <a:rPr lang="it" dirty="0" smtClean="0"/>
              <a:t>.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In questa sezione è possibile ricevere delle informazioni sulle fasi di rilascio di un </a:t>
            </a:r>
            <a:r>
              <a:rPr lang="it-IT" dirty="0" smtClean="0"/>
              <a:t>HTP</a:t>
            </a:r>
            <a:r>
              <a:rPr lang="it" dirty="0" smtClean="0"/>
              <a:t> e si può estrarre il modulo per la richiesta.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564" y="807896"/>
            <a:ext cx="3867014" cy="2419038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reccia in giù 7"/>
          <p:cNvSpPr/>
          <p:nvPr/>
        </p:nvSpPr>
        <p:spPr>
          <a:xfrm>
            <a:off x="2326603" y="3091951"/>
            <a:ext cx="283535" cy="269966"/>
          </a:xfrm>
          <a:prstGeom prst="downArrow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>
            <a:off x="4353772" y="1512318"/>
            <a:ext cx="374394" cy="281648"/>
          </a:xfrm>
          <a:prstGeom prst="rightArrow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957" y="3493177"/>
            <a:ext cx="2790825" cy="942975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343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-IT" dirty="0" smtClean="0"/>
              <a:t>HTP </a:t>
            </a:r>
            <a:r>
              <a:rPr lang="it-IT" dirty="0"/>
              <a:t>online</a:t>
            </a:r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/>
              <a:t>Richiesta di un </a:t>
            </a:r>
            <a:r>
              <a:rPr lang="it-IT" dirty="0"/>
              <a:t>HTP</a:t>
            </a:r>
            <a:r>
              <a:rPr lang="it" dirty="0"/>
              <a:t> </a:t>
            </a:r>
            <a:r>
              <a:rPr lang="it" dirty="0" smtClean="0"/>
              <a:t>Nazionale </a:t>
            </a:r>
            <a:r>
              <a:rPr lang="it" dirty="0"/>
              <a:t>– </a:t>
            </a:r>
            <a:r>
              <a:rPr lang="it" dirty="0" smtClean="0"/>
              <a:t>Consultazione della richiesta</a:t>
            </a:r>
            <a:endParaRPr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848" y="717031"/>
            <a:ext cx="5666312" cy="2371394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48" y="3371155"/>
            <a:ext cx="1407821" cy="1161914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761" y="3371155"/>
            <a:ext cx="1051340" cy="1178775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1193" y="3371155"/>
            <a:ext cx="1086338" cy="1226101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</p:pic>
      <p:sp>
        <p:nvSpPr>
          <p:cNvPr id="9" name="CasellaDiTesto 8"/>
          <p:cNvSpPr txBox="1"/>
          <p:nvPr/>
        </p:nvSpPr>
        <p:spPr>
          <a:xfrm>
            <a:off x="6178609" y="860219"/>
            <a:ext cx="1510815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800" dirty="0" smtClean="0">
                <a:latin typeface="Helvetica Neue" panose="020B0604020202020204" charset="0"/>
              </a:rPr>
              <a:t>E’ possibile effettuare delle ricerche con i filtri di ricerca</a:t>
            </a:r>
            <a:endParaRPr lang="it-IT" sz="800" dirty="0">
              <a:latin typeface="Helvetica Neue" panose="020B060402020202020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667794" y="3791265"/>
            <a:ext cx="1510815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800" dirty="0" smtClean="0">
                <a:latin typeface="Helvetica Neue" panose="020B0604020202020204" charset="0"/>
              </a:rPr>
              <a:t>Le Azioni sono disponibili in base al proprio profilo</a:t>
            </a:r>
            <a:endParaRPr lang="it-IT" sz="800" dirty="0">
              <a:latin typeface="Helvetica Neue" panose="020B0604020202020204" charset="0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068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-IT" dirty="0" smtClean="0"/>
              <a:t>HTP </a:t>
            </a:r>
            <a:r>
              <a:rPr lang="it-IT" dirty="0"/>
              <a:t>online</a:t>
            </a:r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 smtClean="0"/>
              <a:t>Commissione Auto Storiche / Commissario tecnico - Operatività</a:t>
            </a:r>
            <a:endParaRPr dirty="0"/>
          </a:p>
        </p:txBody>
      </p:sp>
      <p:sp>
        <p:nvSpPr>
          <p:cNvPr id="2" name="Rettangolo 1"/>
          <p:cNvSpPr/>
          <p:nvPr/>
        </p:nvSpPr>
        <p:spPr>
          <a:xfrm>
            <a:off x="152400" y="771889"/>
            <a:ext cx="86961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17500">
              <a:buSzPts val="1400"/>
              <a:buChar char="❑"/>
            </a:pPr>
            <a:r>
              <a:rPr lang="it" b="1" dirty="0" smtClean="0">
                <a:solidFill>
                  <a:schemeClr val="tx1"/>
                </a:solidFill>
              </a:rPr>
              <a:t>Commissione Auto Storiche</a:t>
            </a:r>
            <a:r>
              <a:rPr lang="it" dirty="0" smtClean="0">
                <a:solidFill>
                  <a:schemeClr val="tx1"/>
                </a:solidFill>
              </a:rPr>
              <a:t>: </a:t>
            </a:r>
          </a:p>
          <a:p>
            <a:pPr marL="139700" lvl="4">
              <a:buSzPts val="1400"/>
            </a:pPr>
            <a:r>
              <a:rPr lang="it" dirty="0" smtClean="0">
                <a:solidFill>
                  <a:schemeClr val="tx1"/>
                </a:solidFill>
              </a:rPr>
              <a:t>Assegna l’</a:t>
            </a:r>
            <a:r>
              <a:rPr lang="it-IT" dirty="0" smtClean="0">
                <a:solidFill>
                  <a:schemeClr val="tx1"/>
                </a:solidFill>
              </a:rPr>
              <a:t>HTP</a:t>
            </a:r>
            <a:r>
              <a:rPr lang="it" dirty="0" smtClean="0">
                <a:solidFill>
                  <a:schemeClr val="tx1"/>
                </a:solidFill>
              </a:rPr>
              <a:t> al Commissario Tecnico;</a:t>
            </a:r>
          </a:p>
          <a:p>
            <a:pPr marL="139700" lvl="4">
              <a:buSzPts val="1400"/>
            </a:pPr>
            <a:r>
              <a:rPr lang="it" dirty="0" smtClean="0">
                <a:solidFill>
                  <a:schemeClr val="tx1"/>
                </a:solidFill>
              </a:rPr>
              <a:t>Può modificare i dati e cambiare la proprietà;</a:t>
            </a:r>
          </a:p>
          <a:p>
            <a:pPr marL="139700" lvl="4">
              <a:buSzPts val="1400"/>
            </a:pPr>
            <a:r>
              <a:rPr lang="it" dirty="0" smtClean="0">
                <a:solidFill>
                  <a:schemeClr val="tx1"/>
                </a:solidFill>
              </a:rPr>
              <a:t>Può annullare la richiesta dell’</a:t>
            </a:r>
            <a:r>
              <a:rPr lang="it-IT" dirty="0" smtClean="0">
                <a:solidFill>
                  <a:schemeClr val="tx1"/>
                </a:solidFill>
              </a:rPr>
              <a:t>HTP</a:t>
            </a:r>
            <a:r>
              <a:rPr lang="it" dirty="0" smtClean="0">
                <a:solidFill>
                  <a:schemeClr val="tx1"/>
                </a:solidFill>
              </a:rPr>
              <a:t>;</a:t>
            </a:r>
          </a:p>
          <a:p>
            <a:pPr marL="139700" lvl="4">
              <a:buSzPts val="1400"/>
            </a:pPr>
            <a:r>
              <a:rPr lang="it" dirty="0" smtClean="0">
                <a:solidFill>
                  <a:schemeClr val="tx1"/>
                </a:solidFill>
              </a:rPr>
              <a:t>Può effettuare delle segnalazioni al richiedente nella tab Comunicazioni;</a:t>
            </a:r>
          </a:p>
          <a:p>
            <a:pPr marL="139700" lvl="4">
              <a:buSzPts val="1400"/>
            </a:pPr>
            <a:r>
              <a:rPr lang="it" dirty="0" smtClean="0">
                <a:solidFill>
                  <a:schemeClr val="tx1"/>
                </a:solidFill>
              </a:rPr>
              <a:t>Spedisce l’</a:t>
            </a:r>
            <a:r>
              <a:rPr lang="it-IT" dirty="0" smtClean="0">
                <a:solidFill>
                  <a:schemeClr val="tx1"/>
                </a:solidFill>
              </a:rPr>
              <a:t>HTP</a:t>
            </a:r>
            <a:r>
              <a:rPr lang="it" dirty="0" smtClean="0">
                <a:solidFill>
                  <a:schemeClr val="tx1"/>
                </a:solidFill>
              </a:rPr>
              <a:t> cartaceo al richiedente.</a:t>
            </a:r>
          </a:p>
          <a:p>
            <a:pPr marL="457200" lvl="0" indent="-317500">
              <a:buSzPts val="1400"/>
              <a:buChar char="❑"/>
            </a:pPr>
            <a:endParaRPr lang="it" dirty="0" smtClean="0">
              <a:solidFill>
                <a:schemeClr val="tx1"/>
              </a:solidFill>
            </a:endParaRPr>
          </a:p>
          <a:p>
            <a:pPr marL="457200" lvl="0" indent="-317500">
              <a:buSzPts val="1400"/>
              <a:buChar char="❑"/>
            </a:pPr>
            <a:endParaRPr lang="it" dirty="0" smtClean="0">
              <a:solidFill>
                <a:schemeClr val="tx1"/>
              </a:solidFill>
            </a:endParaRPr>
          </a:p>
          <a:p>
            <a:pPr marL="457200" lvl="0" indent="-317500">
              <a:buSzPts val="1400"/>
              <a:buChar char="❑"/>
            </a:pPr>
            <a:r>
              <a:rPr lang="it" b="1" dirty="0" smtClean="0">
                <a:solidFill>
                  <a:schemeClr val="tx1"/>
                </a:solidFill>
              </a:rPr>
              <a:t>Commissario Tecnico</a:t>
            </a:r>
            <a:r>
              <a:rPr lang="it" dirty="0" smtClean="0">
                <a:solidFill>
                  <a:schemeClr val="tx1"/>
                </a:solidFill>
              </a:rPr>
              <a:t>: </a:t>
            </a:r>
            <a:endParaRPr lang="it" dirty="0">
              <a:solidFill>
                <a:schemeClr val="tx1"/>
              </a:solidFill>
            </a:endParaRPr>
          </a:p>
          <a:p>
            <a:pPr marL="139700" lvl="4">
              <a:buSzPts val="1400"/>
            </a:pPr>
            <a:r>
              <a:rPr lang="it-IT" dirty="0" smtClean="0">
                <a:solidFill>
                  <a:schemeClr val="tx1"/>
                </a:solidFill>
              </a:rPr>
              <a:t>Prende in carico l’HTP in modo esclusivo;</a:t>
            </a:r>
            <a:endParaRPr lang="it" dirty="0">
              <a:solidFill>
                <a:schemeClr val="tx1"/>
              </a:solidFill>
            </a:endParaRPr>
          </a:p>
          <a:p>
            <a:pPr marL="139700" lvl="4">
              <a:buSzPts val="1400"/>
            </a:pPr>
            <a:r>
              <a:rPr lang="it" dirty="0" smtClean="0">
                <a:solidFill>
                  <a:schemeClr val="tx1"/>
                </a:solidFill>
              </a:rPr>
              <a:t>Lavora la richiesta del nuovo HTP;</a:t>
            </a:r>
          </a:p>
          <a:p>
            <a:pPr marL="139700" lvl="4">
              <a:buSzPts val="1400"/>
            </a:pPr>
            <a:r>
              <a:rPr lang="it" dirty="0" smtClean="0">
                <a:solidFill>
                  <a:schemeClr val="tx1"/>
                </a:solidFill>
              </a:rPr>
              <a:t>Può consultare/variare foto e allegati;</a:t>
            </a:r>
            <a:endParaRPr lang="it" dirty="0">
              <a:solidFill>
                <a:schemeClr val="tx1"/>
              </a:solidFill>
            </a:endParaRPr>
          </a:p>
          <a:p>
            <a:pPr marL="139700" lvl="4">
              <a:buSzPts val="1400"/>
            </a:pPr>
            <a:r>
              <a:rPr lang="it" dirty="0">
                <a:solidFill>
                  <a:schemeClr val="tx1"/>
                </a:solidFill>
              </a:rPr>
              <a:t>Può effettuare delle segnalazioni al richiedente nella tab </a:t>
            </a:r>
            <a:r>
              <a:rPr lang="it" dirty="0" smtClean="0">
                <a:solidFill>
                  <a:schemeClr val="tx1"/>
                </a:solidFill>
              </a:rPr>
              <a:t>Comunicazioni;</a:t>
            </a:r>
          </a:p>
          <a:p>
            <a:pPr marL="139700" lvl="4">
              <a:buSzPts val="1400"/>
            </a:pPr>
            <a:r>
              <a:rPr lang="it" dirty="0" smtClean="0">
                <a:solidFill>
                  <a:schemeClr val="tx1"/>
                </a:solidFill>
              </a:rPr>
              <a:t>Rilascia l’</a:t>
            </a:r>
            <a:r>
              <a:rPr lang="it-IT" dirty="0" smtClean="0">
                <a:solidFill>
                  <a:schemeClr val="tx1"/>
                </a:solidFill>
              </a:rPr>
              <a:t>HTP</a:t>
            </a:r>
            <a:r>
              <a:rPr lang="it" dirty="0" smtClean="0">
                <a:solidFill>
                  <a:schemeClr val="tx1"/>
                </a:solidFill>
              </a:rPr>
              <a:t>.</a:t>
            </a:r>
            <a:endParaRPr lang="it" dirty="0">
              <a:solidFill>
                <a:schemeClr val="tx1"/>
              </a:solidFill>
            </a:endParaRPr>
          </a:p>
          <a:p>
            <a:pPr marL="139700" lvl="4">
              <a:buSzPts val="1400"/>
            </a:pPr>
            <a:endParaRPr lang="it" dirty="0">
              <a:solidFill>
                <a:schemeClr val="tx1"/>
              </a:solidFill>
            </a:endParaRPr>
          </a:p>
          <a:p>
            <a:pPr marL="457200" lvl="0" indent="-317500">
              <a:buSzPts val="1400"/>
              <a:buChar char="❑"/>
            </a:pPr>
            <a:endParaRPr lang="it" dirty="0">
              <a:solidFill>
                <a:schemeClr val="tx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6518243" y="2380271"/>
            <a:ext cx="1510815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800" dirty="0" smtClean="0">
                <a:latin typeface="Helvetica Neue" panose="020B0604020202020204" charset="0"/>
              </a:rPr>
              <a:t>Il richiedente può consultare «Comunicazioni» e dialogare sia con la Commissione Auto Storiche  che con il Commissario Tecnico designato</a:t>
            </a:r>
            <a:endParaRPr lang="it-IT" sz="800" dirty="0">
              <a:latin typeface="Helvetica Neue" panose="020B060402020202020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565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-IT" dirty="0" smtClean="0"/>
              <a:t>HTP </a:t>
            </a:r>
            <a:r>
              <a:rPr lang="it-IT" dirty="0"/>
              <a:t>online</a:t>
            </a:r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-IT" dirty="0" smtClean="0"/>
              <a:t>HTP Nazionale / FIA Rilasciato</a:t>
            </a:r>
            <a:r>
              <a:rPr lang="it" dirty="0" smtClean="0"/>
              <a:t> </a:t>
            </a:r>
            <a:r>
              <a:rPr lang="it" dirty="0"/>
              <a:t>– </a:t>
            </a:r>
            <a:r>
              <a:rPr lang="it-IT" dirty="0" smtClean="0"/>
              <a:t>Partecipazione alle gare</a:t>
            </a:r>
            <a:endParaRPr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18" y="970697"/>
            <a:ext cx="7931951" cy="2613561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52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-IT" dirty="0" smtClean="0"/>
              <a:t>HTP </a:t>
            </a:r>
            <a:r>
              <a:rPr lang="it-IT" dirty="0"/>
              <a:t>online</a:t>
            </a:r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-IT" dirty="0" smtClean="0"/>
              <a:t>Possessore dell’HTP </a:t>
            </a:r>
            <a:r>
              <a:rPr lang="it" dirty="0" smtClean="0"/>
              <a:t>– </a:t>
            </a:r>
            <a:r>
              <a:rPr lang="it" dirty="0"/>
              <a:t>Operatività per </a:t>
            </a:r>
            <a:r>
              <a:rPr lang="it-IT" dirty="0"/>
              <a:t>HTP</a:t>
            </a:r>
            <a:r>
              <a:rPr lang="it" dirty="0"/>
              <a:t> rilasciato</a:t>
            </a:r>
            <a:endParaRPr dirty="0"/>
          </a:p>
        </p:txBody>
      </p:sp>
      <p:sp>
        <p:nvSpPr>
          <p:cNvPr id="11" name="Rettangolo 10"/>
          <p:cNvSpPr/>
          <p:nvPr/>
        </p:nvSpPr>
        <p:spPr>
          <a:xfrm>
            <a:off x="4650302" y="958218"/>
            <a:ext cx="4029143" cy="954107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139700" lvl="0">
              <a:buSzPts val="1400"/>
            </a:pPr>
            <a:r>
              <a:rPr lang="it-IT" dirty="0" smtClean="0">
                <a:solidFill>
                  <a:srgbClr val="002060"/>
                </a:solidFill>
                <a:latin typeface="Helvetica Neue" panose="020B0604020202020204" charset="0"/>
              </a:rPr>
              <a:t>Il possessore dell’HTP, se ha una licenza di concorrente/concorrente conduttore può fare la preiscrizione alle gara, indicando il numero del proprio documento</a:t>
            </a:r>
            <a:endParaRPr lang="it" dirty="0">
              <a:solidFill>
                <a:srgbClr val="002060"/>
              </a:solidFill>
              <a:latin typeface="Helvetica Neue" panose="020B060402020202020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6" y="956414"/>
            <a:ext cx="4076428" cy="1564991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2595" y="2221274"/>
            <a:ext cx="4718594" cy="1365813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6525" y="3045091"/>
            <a:ext cx="838015" cy="988557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ttangolo 11"/>
          <p:cNvSpPr/>
          <p:nvPr/>
        </p:nvSpPr>
        <p:spPr>
          <a:xfrm>
            <a:off x="250417" y="3786265"/>
            <a:ext cx="4029143" cy="523220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139700" lvl="0">
              <a:buSzPts val="1400"/>
            </a:pPr>
            <a:r>
              <a:rPr lang="it-IT" dirty="0" smtClean="0">
                <a:solidFill>
                  <a:srgbClr val="002060"/>
                </a:solidFill>
                <a:latin typeface="Helvetica Neue" panose="020B0604020202020204" charset="0"/>
              </a:rPr>
              <a:t>Il dati dell’HTP, saranno presi dal </a:t>
            </a:r>
            <a:r>
              <a:rPr lang="it-IT" dirty="0" err="1" smtClean="0">
                <a:solidFill>
                  <a:srgbClr val="002060"/>
                </a:solidFill>
                <a:latin typeface="Helvetica Neue" panose="020B0604020202020204" charset="0"/>
              </a:rPr>
              <a:t>form</a:t>
            </a:r>
            <a:r>
              <a:rPr lang="it-IT" dirty="0" smtClean="0">
                <a:solidFill>
                  <a:srgbClr val="002060"/>
                </a:solidFill>
                <a:latin typeface="Helvetica Neue" panose="020B0604020202020204" charset="0"/>
              </a:rPr>
              <a:t> presente nel gestionale degli HTP</a:t>
            </a:r>
            <a:endParaRPr lang="it" dirty="0">
              <a:solidFill>
                <a:srgbClr val="002060"/>
              </a:solidFill>
              <a:latin typeface="Helvetica Neue" panose="020B0604020202020204" charset="0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647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-IT" dirty="0" smtClean="0"/>
              <a:t>HTP </a:t>
            </a:r>
            <a:r>
              <a:rPr lang="it-IT" dirty="0"/>
              <a:t>online</a:t>
            </a:r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-IT" dirty="0" smtClean="0"/>
              <a:t>Organizzatore </a:t>
            </a:r>
            <a:r>
              <a:rPr lang="it" dirty="0" smtClean="0"/>
              <a:t>– </a:t>
            </a:r>
            <a:r>
              <a:rPr lang="it" dirty="0"/>
              <a:t>Operatività per </a:t>
            </a:r>
            <a:r>
              <a:rPr lang="it-IT" dirty="0"/>
              <a:t>HTP</a:t>
            </a:r>
            <a:r>
              <a:rPr lang="it" dirty="0"/>
              <a:t> rilasciato</a:t>
            </a:r>
            <a:endParaRPr dirty="0"/>
          </a:p>
        </p:txBody>
      </p:sp>
      <p:sp>
        <p:nvSpPr>
          <p:cNvPr id="11" name="Rettangolo 10"/>
          <p:cNvSpPr/>
          <p:nvPr/>
        </p:nvSpPr>
        <p:spPr>
          <a:xfrm>
            <a:off x="4198984" y="1053476"/>
            <a:ext cx="4029143" cy="523220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139700" lvl="0">
              <a:buSzPts val="1400"/>
            </a:pPr>
            <a:r>
              <a:rPr lang="it-IT" dirty="0" smtClean="0">
                <a:solidFill>
                  <a:srgbClr val="002060"/>
                </a:solidFill>
                <a:latin typeface="Helvetica Neue" panose="020B0604020202020204" charset="0"/>
              </a:rPr>
              <a:t>L’organizzatore può inserire il team con l’HTP, inserendone il numero</a:t>
            </a:r>
            <a:endParaRPr lang="it" dirty="0">
              <a:solidFill>
                <a:srgbClr val="002060"/>
              </a:solidFill>
              <a:latin typeface="Helvetica Neue" panose="020B060402020202020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9944" y="1926508"/>
            <a:ext cx="4718594" cy="1365813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1954" y="2703894"/>
            <a:ext cx="838015" cy="988557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ttangolo 11"/>
          <p:cNvSpPr/>
          <p:nvPr/>
        </p:nvSpPr>
        <p:spPr>
          <a:xfrm>
            <a:off x="4362177" y="4033648"/>
            <a:ext cx="4029143" cy="523220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139700" lvl="0">
              <a:buSzPts val="1400"/>
            </a:pPr>
            <a:r>
              <a:rPr lang="it-IT" dirty="0" smtClean="0">
                <a:solidFill>
                  <a:srgbClr val="002060"/>
                </a:solidFill>
                <a:latin typeface="Helvetica Neue" panose="020B0604020202020204" charset="0"/>
              </a:rPr>
              <a:t>Il dati dell’HTP, saranno presi dal </a:t>
            </a:r>
            <a:r>
              <a:rPr lang="it-IT" dirty="0" err="1" smtClean="0">
                <a:solidFill>
                  <a:srgbClr val="002060"/>
                </a:solidFill>
                <a:latin typeface="Helvetica Neue" panose="020B0604020202020204" charset="0"/>
              </a:rPr>
              <a:t>form</a:t>
            </a:r>
            <a:r>
              <a:rPr lang="it-IT" dirty="0" smtClean="0">
                <a:solidFill>
                  <a:srgbClr val="002060"/>
                </a:solidFill>
                <a:latin typeface="Helvetica Neue" panose="020B0604020202020204" charset="0"/>
              </a:rPr>
              <a:t> presente nel gestionale degli HTP</a:t>
            </a:r>
            <a:endParaRPr lang="it" dirty="0">
              <a:solidFill>
                <a:srgbClr val="002060"/>
              </a:solidFill>
              <a:latin typeface="Helvetica Neue" panose="020B060402020202020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80" y="836419"/>
            <a:ext cx="3397311" cy="3622369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6" name="Connettore 2 5"/>
          <p:cNvCxnSpPr/>
          <p:nvPr/>
        </p:nvCxnSpPr>
        <p:spPr>
          <a:xfrm flipV="1">
            <a:off x="3666309" y="3405051"/>
            <a:ext cx="905616" cy="628597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223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-IT" dirty="0" smtClean="0"/>
              <a:t>HTP </a:t>
            </a:r>
            <a:r>
              <a:rPr lang="it-IT" dirty="0"/>
              <a:t>online</a:t>
            </a:r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-IT" dirty="0" smtClean="0"/>
              <a:t>Organizzatore </a:t>
            </a:r>
            <a:r>
              <a:rPr lang="it" dirty="0" smtClean="0"/>
              <a:t>– </a:t>
            </a:r>
            <a:r>
              <a:rPr lang="it-IT" dirty="0" smtClean="0"/>
              <a:t>Scheda di verifica sportiva e tecnica</a:t>
            </a:r>
            <a:endParaRPr dirty="0"/>
          </a:p>
        </p:txBody>
      </p:sp>
      <p:sp>
        <p:nvSpPr>
          <p:cNvPr id="11" name="Rettangolo 10"/>
          <p:cNvSpPr/>
          <p:nvPr/>
        </p:nvSpPr>
        <p:spPr>
          <a:xfrm>
            <a:off x="3476173" y="3940302"/>
            <a:ext cx="4675050" cy="523220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139700" lvl="0">
              <a:buSzPts val="1400"/>
            </a:pPr>
            <a:r>
              <a:rPr lang="it-IT" dirty="0" smtClean="0">
                <a:solidFill>
                  <a:srgbClr val="002060"/>
                </a:solidFill>
                <a:latin typeface="Helvetica Neue" panose="020B0604020202020204" charset="0"/>
              </a:rPr>
              <a:t>I dati tecnici dell’HTP vengono inseriti in automatico nella scheda di verifica sportiva e tecnica</a:t>
            </a:r>
            <a:endParaRPr lang="it" dirty="0">
              <a:solidFill>
                <a:srgbClr val="002060"/>
              </a:solidFill>
              <a:latin typeface="Helvetica Neue" panose="020B060402020202020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905692"/>
            <a:ext cx="2935605" cy="355783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5502" y="905692"/>
            <a:ext cx="2463073" cy="286023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055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-IT" dirty="0" smtClean="0"/>
              <a:t>HTP </a:t>
            </a:r>
            <a:r>
              <a:rPr lang="it-IT" dirty="0"/>
              <a:t>online</a:t>
            </a:r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-IT" dirty="0" smtClean="0"/>
              <a:t>HTP FIA/Nazionale </a:t>
            </a:r>
            <a:r>
              <a:rPr lang="it" dirty="0" smtClean="0"/>
              <a:t>– </a:t>
            </a:r>
            <a:r>
              <a:rPr lang="it-IT" dirty="0" smtClean="0"/>
              <a:t>Tracciatura della gara e dei rilievi</a:t>
            </a:r>
            <a:endParaRPr dirty="0"/>
          </a:p>
        </p:txBody>
      </p:sp>
      <p:sp>
        <p:nvSpPr>
          <p:cNvPr id="11" name="Rettangolo 10"/>
          <p:cNvSpPr/>
          <p:nvPr/>
        </p:nvSpPr>
        <p:spPr>
          <a:xfrm>
            <a:off x="680720" y="2847695"/>
            <a:ext cx="8019592" cy="307777"/>
          </a:xfrm>
          <a:prstGeom prst="rect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139700" lvl="0">
              <a:buSzPts val="1400"/>
            </a:pPr>
            <a:r>
              <a:rPr lang="it-IT" dirty="0" smtClean="0">
                <a:solidFill>
                  <a:srgbClr val="002060"/>
                </a:solidFill>
                <a:latin typeface="Helvetica Neue" panose="020B0604020202020204" charset="0"/>
              </a:rPr>
              <a:t>La gara viene riportata nella </a:t>
            </a:r>
            <a:r>
              <a:rPr lang="it-IT" dirty="0" err="1" smtClean="0">
                <a:solidFill>
                  <a:srgbClr val="002060"/>
                </a:solidFill>
                <a:latin typeface="Helvetica Neue" panose="020B0604020202020204" charset="0"/>
              </a:rPr>
              <a:t>tab</a:t>
            </a:r>
            <a:r>
              <a:rPr lang="it-IT" dirty="0" smtClean="0">
                <a:solidFill>
                  <a:srgbClr val="002060"/>
                </a:solidFill>
                <a:latin typeface="Helvetica Neue" panose="020B0604020202020204" charset="0"/>
              </a:rPr>
              <a:t> </a:t>
            </a:r>
            <a:r>
              <a:rPr lang="it-IT" dirty="0" smtClean="0">
                <a:solidFill>
                  <a:srgbClr val="002060"/>
                </a:solidFill>
                <a:latin typeface="Helvetica Neue" panose="020B0604020202020204" charset="0"/>
              </a:rPr>
              <a:t>Verifiche/Rilievi </a:t>
            </a:r>
            <a:r>
              <a:rPr lang="it-IT" dirty="0" smtClean="0">
                <a:solidFill>
                  <a:srgbClr val="002060"/>
                </a:solidFill>
                <a:latin typeface="Helvetica Neue" panose="020B0604020202020204" charset="0"/>
              </a:rPr>
              <a:t>e al suo interno sono riportate gli eventuali rilievi</a:t>
            </a:r>
            <a:endParaRPr lang="it" dirty="0">
              <a:solidFill>
                <a:srgbClr val="002060"/>
              </a:solidFill>
              <a:latin typeface="Helvetica Neue" panose="020B060402020202020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36</a:t>
            </a:fld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37" y="863394"/>
            <a:ext cx="8256775" cy="1582007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871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-IT" dirty="0" smtClean="0"/>
              <a:t>HTP </a:t>
            </a:r>
            <a:r>
              <a:rPr lang="it-IT" dirty="0"/>
              <a:t>online</a:t>
            </a:r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 smtClean="0"/>
              <a:t>Richiesta di un </a:t>
            </a:r>
            <a:r>
              <a:rPr lang="it-IT" dirty="0" smtClean="0"/>
              <a:t>HTP</a:t>
            </a:r>
            <a:r>
              <a:rPr lang="it" dirty="0" smtClean="0"/>
              <a:t> FIA – Compilazione del modello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4188300" cy="2340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Il richiedente scarica il modello e lo compila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Prepara le foto ed i documenti da allegare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</p:txBody>
      </p:sp>
      <p:sp>
        <p:nvSpPr>
          <p:cNvPr id="8" name="Freccia in giù 7"/>
          <p:cNvSpPr/>
          <p:nvPr/>
        </p:nvSpPr>
        <p:spPr>
          <a:xfrm>
            <a:off x="2169851" y="1611922"/>
            <a:ext cx="283535" cy="269966"/>
          </a:xfrm>
          <a:prstGeom prst="downArrow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>
            <a:off x="4261985" y="857315"/>
            <a:ext cx="374394" cy="281648"/>
          </a:xfrm>
          <a:prstGeom prst="rightArrow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44" y="1979765"/>
            <a:ext cx="2564114" cy="1428476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433" y="2913740"/>
            <a:ext cx="2104017" cy="1587372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ttangolo 5"/>
          <p:cNvSpPr/>
          <p:nvPr/>
        </p:nvSpPr>
        <p:spPr>
          <a:xfrm>
            <a:off x="4728166" y="3707426"/>
            <a:ext cx="42514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317500">
              <a:buSzPts val="1400"/>
              <a:buChar char="❑"/>
            </a:pPr>
            <a:r>
              <a:rPr lang="it" dirty="0">
                <a:solidFill>
                  <a:srgbClr val="002060"/>
                </a:solidFill>
                <a:latin typeface="Helvetica Neue" panose="020B0604020202020204" charset="0"/>
              </a:rPr>
              <a:t>e si collega nuovamente al sito di ACISPORT</a:t>
            </a:r>
          </a:p>
        </p:txBody>
      </p:sp>
      <p:sp>
        <p:nvSpPr>
          <p:cNvPr id="13" name="Freccia in giù 12"/>
          <p:cNvSpPr/>
          <p:nvPr/>
        </p:nvSpPr>
        <p:spPr>
          <a:xfrm>
            <a:off x="6990045" y="4033457"/>
            <a:ext cx="283535" cy="269966"/>
          </a:xfrm>
          <a:prstGeom prst="downArrow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4567" y="822430"/>
            <a:ext cx="3994008" cy="2585811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61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-IT" dirty="0" smtClean="0"/>
              <a:t>HTP </a:t>
            </a:r>
            <a:r>
              <a:rPr lang="it-IT" dirty="0"/>
              <a:t>online</a:t>
            </a:r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/>
              <a:t>Richiesta di un </a:t>
            </a:r>
            <a:r>
              <a:rPr lang="it-IT" dirty="0"/>
              <a:t>HTP</a:t>
            </a:r>
            <a:r>
              <a:rPr lang="it" dirty="0"/>
              <a:t> </a:t>
            </a:r>
            <a:r>
              <a:rPr lang="it" dirty="0" smtClean="0"/>
              <a:t>FIA </a:t>
            </a:r>
            <a:r>
              <a:rPr lang="it" dirty="0"/>
              <a:t>– Collegamento </a:t>
            </a:r>
            <a:r>
              <a:rPr lang="it" dirty="0" smtClean="0"/>
              <a:t>all’Area Riservata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4"/>
            <a:ext cx="4188300" cy="36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Accesso al sito di ACI SPORT </a:t>
            </a:r>
            <a:r>
              <a:rPr lang="it" dirty="0" smtClean="0">
                <a:hlinkClick r:id="rId3"/>
              </a:rPr>
              <a:t>www.acisport.it</a:t>
            </a: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Cliccando su </a:t>
            </a:r>
            <a:r>
              <a:rPr lang="it" b="1" dirty="0" smtClean="0"/>
              <a:t>AREA RISERVATA</a:t>
            </a:r>
            <a:r>
              <a:rPr lang="it" dirty="0" smtClean="0"/>
              <a:t>, si atterra sulla pagina del login o della registrazione.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Per chi non si è mai registrato, è necessario effettuare la registrazione, cliccando su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Per chi ha già effettuato la registrazione, è possibile accedere con le proprie credenziali (username e password), cliccando su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25" y="852254"/>
            <a:ext cx="4379078" cy="19205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5094" y="2876760"/>
            <a:ext cx="3385481" cy="17238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163" y="2434930"/>
            <a:ext cx="847726" cy="2769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163" y="3560858"/>
            <a:ext cx="733425" cy="2000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49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-IT" dirty="0" smtClean="0"/>
              <a:t>HTP </a:t>
            </a:r>
            <a:r>
              <a:rPr lang="it-IT" dirty="0"/>
              <a:t>online</a:t>
            </a:r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/>
              <a:t>Richiesta di un </a:t>
            </a:r>
            <a:r>
              <a:rPr lang="it-IT" dirty="0"/>
              <a:t>HTP</a:t>
            </a:r>
            <a:r>
              <a:rPr lang="it" dirty="0"/>
              <a:t> </a:t>
            </a:r>
            <a:r>
              <a:rPr lang="it" dirty="0" smtClean="0"/>
              <a:t>FIA </a:t>
            </a:r>
            <a:r>
              <a:rPr lang="it" dirty="0"/>
              <a:t>– Area Riservata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217469" y="886893"/>
            <a:ext cx="4188300" cy="22885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Profilo da selezionare:  </a:t>
            </a:r>
          </a:p>
          <a:p>
            <a:pPr marL="596900" lvl="1" indent="0"/>
            <a:r>
              <a:rPr lang="it-IT" b="1" dirty="0">
                <a:solidFill>
                  <a:srgbClr val="002060"/>
                </a:solidFill>
              </a:rPr>
              <a:t>Conduttore</a:t>
            </a:r>
          </a:p>
          <a:p>
            <a:pPr marL="596900" lvl="1" indent="0"/>
            <a:r>
              <a:rPr lang="it-IT" b="1" dirty="0">
                <a:solidFill>
                  <a:srgbClr val="002060"/>
                </a:solidFill>
              </a:rPr>
              <a:t>Concorrente conduttore</a:t>
            </a:r>
          </a:p>
          <a:p>
            <a:pPr marL="596900" lvl="1" indent="0"/>
            <a:r>
              <a:rPr lang="it-IT" b="1" dirty="0">
                <a:solidFill>
                  <a:srgbClr val="002060"/>
                </a:solidFill>
              </a:rPr>
              <a:t>Concorrente sia PF che PG</a:t>
            </a:r>
          </a:p>
          <a:p>
            <a:pPr marL="596900" lvl="1" indent="0"/>
            <a:r>
              <a:rPr lang="it-IT" b="1" dirty="0">
                <a:solidFill>
                  <a:srgbClr val="002060"/>
                </a:solidFill>
              </a:rPr>
              <a:t>Noleggiatore/Preparatore</a:t>
            </a:r>
          </a:p>
          <a:p>
            <a:pPr marL="596900" lvl="1" indent="0"/>
            <a:r>
              <a:rPr lang="it-IT" b="1" dirty="0" smtClean="0">
                <a:solidFill>
                  <a:srgbClr val="002060"/>
                </a:solidFill>
              </a:rPr>
              <a:t>Scuderia</a:t>
            </a:r>
          </a:p>
          <a:p>
            <a:pPr marL="596900" lvl="1" indent="0"/>
            <a:endParaRPr lang="it-IT" b="1" dirty="0">
              <a:solidFill>
                <a:srgbClr val="00206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Accesso a: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" dirty="0" smtClean="0"/>
              <a:t> 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sp>
        <p:nvSpPr>
          <p:cNvPr id="10" name="Freccia in giù 9"/>
          <p:cNvSpPr/>
          <p:nvPr/>
        </p:nvSpPr>
        <p:spPr>
          <a:xfrm>
            <a:off x="2287922" y="3218725"/>
            <a:ext cx="283535" cy="269966"/>
          </a:xfrm>
          <a:prstGeom prst="downArrow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25" y="886893"/>
            <a:ext cx="3562350" cy="1447800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594" y="2379390"/>
            <a:ext cx="1162050" cy="723900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3502" y="3594780"/>
            <a:ext cx="2827836" cy="839469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</p:pic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21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-IT" dirty="0" smtClean="0"/>
              <a:t>HTP </a:t>
            </a:r>
            <a:r>
              <a:rPr lang="it-IT" dirty="0"/>
              <a:t>online</a:t>
            </a:r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/>
              <a:t>Richiesta di un </a:t>
            </a:r>
            <a:r>
              <a:rPr lang="it-IT" dirty="0"/>
              <a:t>HTP</a:t>
            </a:r>
            <a:r>
              <a:rPr lang="it" dirty="0"/>
              <a:t> </a:t>
            </a:r>
            <a:r>
              <a:rPr lang="it" dirty="0" smtClean="0"/>
              <a:t>FIA </a:t>
            </a:r>
            <a:r>
              <a:rPr lang="it" dirty="0"/>
              <a:t>– </a:t>
            </a:r>
            <a:r>
              <a:rPr lang="it" dirty="0" smtClean="0"/>
              <a:t>Nuova richiesta</a:t>
            </a:r>
            <a:endParaRPr dirty="0"/>
          </a:p>
        </p:txBody>
      </p:sp>
      <p:sp>
        <p:nvSpPr>
          <p:cNvPr id="68" name="Google Shape;68;p8"/>
          <p:cNvSpPr txBox="1">
            <a:spLocks noGrp="1"/>
          </p:cNvSpPr>
          <p:nvPr>
            <p:ph type="body" idx="2"/>
          </p:nvPr>
        </p:nvSpPr>
        <p:spPr>
          <a:xfrm>
            <a:off x="193772" y="804508"/>
            <a:ext cx="3907965" cy="151547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r>
              <a:rPr lang="it" dirty="0" smtClean="0"/>
              <a:t>Cliccare su:  </a:t>
            </a:r>
          </a:p>
          <a:p>
            <a:pPr marL="596900" lvl="1" indent="0"/>
            <a:endParaRPr lang="it-IT" b="1" dirty="0" smtClean="0">
              <a:solidFill>
                <a:srgbClr val="002060"/>
              </a:solidFill>
            </a:endParaRPr>
          </a:p>
          <a:p>
            <a:pPr marL="1511300" lvl="3" indent="0"/>
            <a:endParaRPr lang="it-IT" b="1" dirty="0" smtClean="0">
              <a:solidFill>
                <a:srgbClr val="002060"/>
              </a:solidFill>
            </a:endParaRPr>
          </a:p>
          <a:p>
            <a:pPr marL="1511300" lvl="3" indent="0"/>
            <a:endParaRPr lang="it-IT" b="1" dirty="0">
              <a:solidFill>
                <a:srgbClr val="002060"/>
              </a:solidFill>
            </a:endParaRPr>
          </a:p>
          <a:p>
            <a:pPr marL="1511300" lvl="3" indent="0"/>
            <a:endParaRPr lang="it-IT" b="1" dirty="0">
              <a:solidFill>
                <a:srgbClr val="00206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lang="it" dirty="0" smtClean="0"/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t" dirty="0" smtClean="0"/>
              <a:t> 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❑"/>
            </a:pPr>
            <a:endParaRPr dirty="0"/>
          </a:p>
        </p:txBody>
      </p:sp>
      <p:sp>
        <p:nvSpPr>
          <p:cNvPr id="5" name="Rettangolo 4"/>
          <p:cNvSpPr/>
          <p:nvPr/>
        </p:nvSpPr>
        <p:spPr>
          <a:xfrm>
            <a:off x="104503" y="1969006"/>
            <a:ext cx="8744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17500">
              <a:buSzPts val="1400"/>
              <a:buChar char="❑"/>
            </a:pPr>
            <a:r>
              <a:rPr lang="it" dirty="0">
                <a:solidFill>
                  <a:srgbClr val="002060"/>
                </a:solidFill>
                <a:latin typeface="Helvetica Neue" panose="020B0604020202020204" charset="0"/>
              </a:rPr>
              <a:t>Si apre la pagina per l’acquisizione delle informazioni che saranno poi recepite in automatico nelle gare in cui si iscrive la vettura</a:t>
            </a:r>
          </a:p>
        </p:txBody>
      </p:sp>
      <p:sp>
        <p:nvSpPr>
          <p:cNvPr id="12" name="Freccia a destra 11"/>
          <p:cNvSpPr/>
          <p:nvPr/>
        </p:nvSpPr>
        <p:spPr>
          <a:xfrm>
            <a:off x="1960557" y="1002919"/>
            <a:ext cx="374394" cy="281648"/>
          </a:xfrm>
          <a:prstGeom prst="rightArrow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227" y="781793"/>
            <a:ext cx="2962275" cy="723900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</p:pic>
      <p:sp>
        <p:nvSpPr>
          <p:cNvPr id="3" name="Segnaposto numero diapositiva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912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-IT" dirty="0" smtClean="0"/>
              <a:t>HTP </a:t>
            </a:r>
            <a:r>
              <a:rPr lang="it-IT" dirty="0"/>
              <a:t>online</a:t>
            </a:r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/>
              <a:t>Richiesta di un </a:t>
            </a:r>
            <a:r>
              <a:rPr lang="it-IT" dirty="0"/>
              <a:t>HTP</a:t>
            </a:r>
            <a:r>
              <a:rPr lang="it" dirty="0"/>
              <a:t> </a:t>
            </a:r>
            <a:r>
              <a:rPr lang="it" dirty="0" smtClean="0"/>
              <a:t>FIA </a:t>
            </a:r>
            <a:r>
              <a:rPr lang="it" dirty="0"/>
              <a:t>– </a:t>
            </a:r>
            <a:r>
              <a:rPr lang="it" dirty="0" smtClean="0"/>
              <a:t>Nuova richiesta</a:t>
            </a:r>
            <a:endParaRPr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7391337" y="4095206"/>
            <a:ext cx="151081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800" dirty="0" smtClean="0">
                <a:latin typeface="Helvetica Neue" panose="020B0604020202020204" charset="0"/>
              </a:rPr>
              <a:t>L’anagrafica del richiedente è prelevata in automatico da LICENZE</a:t>
            </a:r>
            <a:endParaRPr lang="it-IT" sz="800" dirty="0">
              <a:latin typeface="Helvetica Neue" panose="020B060402020202020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391338" y="1897942"/>
            <a:ext cx="1510815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800" dirty="0" smtClean="0">
                <a:latin typeface="Helvetica Neue" panose="020B0604020202020204" charset="0"/>
              </a:rPr>
              <a:t>I campi con l’asterisco (*) sono obbligatori</a:t>
            </a:r>
            <a:endParaRPr lang="it-IT" sz="800" dirty="0">
              <a:latin typeface="Helvetica Neue" panose="020B0604020202020204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78" y="970766"/>
            <a:ext cx="7062926" cy="3323327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</p:pic>
      <p:sp>
        <p:nvSpPr>
          <p:cNvPr id="14" name="CasellaDiTesto 13"/>
          <p:cNvSpPr txBox="1"/>
          <p:nvPr/>
        </p:nvSpPr>
        <p:spPr>
          <a:xfrm>
            <a:off x="7391337" y="2632429"/>
            <a:ext cx="1236617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800" dirty="0" smtClean="0">
                <a:latin typeface="Helvetica Neue" panose="020B0604020202020204" charset="0"/>
              </a:rPr>
              <a:t>Scelta con tendina:</a:t>
            </a:r>
          </a:p>
          <a:p>
            <a:r>
              <a:rPr lang="it-IT" sz="800" dirty="0" smtClean="0">
                <a:latin typeface="Helvetica Neue" panose="020B0604020202020204" charset="0"/>
              </a:rPr>
              <a:t>Nazionale</a:t>
            </a:r>
          </a:p>
          <a:p>
            <a:r>
              <a:rPr lang="it-IT" sz="800" dirty="0" err="1" smtClean="0">
                <a:latin typeface="Helvetica Neue" panose="020B0604020202020204" charset="0"/>
              </a:rPr>
              <a:t>Fia</a:t>
            </a:r>
            <a:endParaRPr lang="it-IT" sz="800" dirty="0">
              <a:latin typeface="Helvetica Neue" panose="020B060402020202020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49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1476375" y="4819650"/>
            <a:ext cx="6191400" cy="138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/>
            <a:r>
              <a:rPr lang="it-IT" dirty="0" smtClean="0"/>
              <a:t>HTP </a:t>
            </a:r>
            <a:r>
              <a:rPr lang="it-IT" dirty="0"/>
              <a:t>online</a:t>
            </a:r>
          </a:p>
        </p:txBody>
      </p:sp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295275" y="261938"/>
            <a:ext cx="8553300" cy="31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it" dirty="0"/>
              <a:t>Richiesta di un </a:t>
            </a:r>
            <a:r>
              <a:rPr lang="it-IT" dirty="0"/>
              <a:t>HTP</a:t>
            </a:r>
            <a:r>
              <a:rPr lang="it" dirty="0"/>
              <a:t> </a:t>
            </a:r>
            <a:r>
              <a:rPr lang="it" dirty="0" smtClean="0"/>
              <a:t>FIA </a:t>
            </a:r>
            <a:r>
              <a:rPr lang="it" dirty="0"/>
              <a:t>– </a:t>
            </a:r>
            <a:r>
              <a:rPr lang="it" dirty="0" smtClean="0"/>
              <a:t>Nuova richiesta</a:t>
            </a:r>
            <a:endParaRPr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7117139" y="1220752"/>
            <a:ext cx="1510815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800" dirty="0" smtClean="0">
                <a:latin typeface="Helvetica Neue" panose="020B0604020202020204" charset="0"/>
              </a:rPr>
              <a:t>E’ possibile indicare un indirizzo dove far recapitare la stampa cartacea dell’HTP</a:t>
            </a:r>
            <a:endParaRPr lang="it-IT" sz="800" dirty="0">
              <a:latin typeface="Helvetica Neue" panose="020B060402020202020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138788" y="2427146"/>
            <a:ext cx="155236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800" dirty="0" smtClean="0">
                <a:latin typeface="Helvetica Neue" panose="020B0604020202020204" charset="0"/>
              </a:rPr>
              <a:t>E’ possibile indicare nelle NOTE un commissario tecnico di preferenza, anche se la scelta sarà sempre fatta dalla Commissione Auto Storiche</a:t>
            </a:r>
            <a:endParaRPr lang="it-IT" sz="800" dirty="0">
              <a:latin typeface="Helvetica Neue" panose="020B060402020202020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8" y="926901"/>
            <a:ext cx="6670766" cy="1531060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78" y="3258143"/>
            <a:ext cx="2600325" cy="638175"/>
          </a:xfrm>
          <a:prstGeom prst="rect">
            <a:avLst/>
          </a:prstGeom>
          <a:effectLst>
            <a:outerShdw blurRad="50800" dist="38100" dir="2700000" algn="tl" rotWithShape="0">
              <a:schemeClr val="tx2">
                <a:alpha val="40000"/>
              </a:schemeClr>
            </a:outerShdw>
          </a:effectLst>
        </p:spPr>
      </p:pic>
      <p:sp>
        <p:nvSpPr>
          <p:cNvPr id="10" name="CasellaDiTesto 9"/>
          <p:cNvSpPr txBox="1"/>
          <p:nvPr/>
        </p:nvSpPr>
        <p:spPr>
          <a:xfrm>
            <a:off x="3019559" y="3297383"/>
            <a:ext cx="1552366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t-IT" sz="800" dirty="0" smtClean="0">
                <a:latin typeface="Helvetica Neue" panose="020B0604020202020204" charset="0"/>
              </a:rPr>
              <a:t>Solo dopo aver compilato i campi obbligatori contrassegnati dall’asterisco (*) sarà possibile cliccare su questo bottone</a:t>
            </a:r>
            <a:endParaRPr lang="it-IT" sz="800" dirty="0">
              <a:latin typeface="Helvetica Neue" panose="020B060402020202020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497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ACI Informatica">
      <a:dk1>
        <a:srgbClr val="17396A"/>
      </a:dk1>
      <a:lt1>
        <a:srgbClr val="FFFFFF"/>
      </a:lt1>
      <a:dk2>
        <a:srgbClr val="C6245D"/>
      </a:dk2>
      <a:lt2>
        <a:srgbClr val="0099CC"/>
      </a:lt2>
      <a:accent1>
        <a:srgbClr val="ECF0F3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5819</TotalTime>
  <Words>1415</Words>
  <Application>Microsoft Office PowerPoint</Application>
  <PresentationFormat>Presentazione su schermo (16:9)</PresentationFormat>
  <Paragraphs>282</Paragraphs>
  <Slides>36</Slides>
  <Notes>36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0" baseType="lpstr">
      <vt:lpstr>Helvetica Neue</vt:lpstr>
      <vt:lpstr>Arial</vt:lpstr>
      <vt:lpstr>Noto Sans Symbols</vt:lpstr>
      <vt:lpstr>White</vt:lpstr>
      <vt:lpstr>HTP online</vt:lpstr>
      <vt:lpstr>Sommario</vt:lpstr>
      <vt:lpstr>Richiesta di un HTP FIA</vt:lpstr>
      <vt:lpstr>Richiesta di un HTP FIA – Compilazione del modello</vt:lpstr>
      <vt:lpstr>Richiesta di un HTP FIA – Collegamento all’Area Riservata</vt:lpstr>
      <vt:lpstr>Richiesta di un HTP FIA – Area Riservata</vt:lpstr>
      <vt:lpstr>Richiesta di un HTP FIA – Nuova richiesta</vt:lpstr>
      <vt:lpstr>Richiesta di un HTP FIA – Nuova richiesta</vt:lpstr>
      <vt:lpstr>Richiesta di un HTP FIA – Nuova richiesta</vt:lpstr>
      <vt:lpstr>Richiesta di un HTP FIA – Nuova richiesta</vt:lpstr>
      <vt:lpstr>Richiesta di un HTP FIA – Caricamento foto e allegati</vt:lpstr>
      <vt:lpstr>Richiesta di un HTP FIA – Riepilogo</vt:lpstr>
      <vt:lpstr>Richiesta di un HTP FIA – Pagamento con Carta di Credito</vt:lpstr>
      <vt:lpstr>Richiesta di un HTP FIA – Mail per pagamento concluso</vt:lpstr>
      <vt:lpstr>Richiesta di un HTP FIA – Consultazione della richiesta</vt:lpstr>
      <vt:lpstr>Richiesta di un HTP FIA – Consultazione della richiesta</vt:lpstr>
      <vt:lpstr>Commissione Auto Storiche / Commissario tecnico - Operatività</vt:lpstr>
      <vt:lpstr>Richiesta di un HTP Nazionale</vt:lpstr>
      <vt:lpstr>Richiesta di un HTP Nazionale – Compilazione del modello</vt:lpstr>
      <vt:lpstr>Richiesta di un HTP Nazionale – Collegamento all’Area Riservata</vt:lpstr>
      <vt:lpstr>Richiesta di un HTP Nazionale – Area Riservata</vt:lpstr>
      <vt:lpstr>Richiesta di un HTP Nazionale – Nuova richiesta</vt:lpstr>
      <vt:lpstr>Richiesta di un HTP Nazionale – Nuova richiesta</vt:lpstr>
      <vt:lpstr>Richiesta di un HTP Nazionale – Nuova richiesta</vt:lpstr>
      <vt:lpstr>Richiesta di un HTP Nazionale – Nuova richiesta</vt:lpstr>
      <vt:lpstr>Richiesta di un HTP Nazionale – Caricamento foto e allegati</vt:lpstr>
      <vt:lpstr>Richiesta di un HTP Nazionale – Pagamento con Carta di Credito</vt:lpstr>
      <vt:lpstr>Richiesta di un HTP Nazionale – Mail per pagamento concluso</vt:lpstr>
      <vt:lpstr>Richiesta di un HTP Nazionale – Consultazione della richiesta</vt:lpstr>
      <vt:lpstr>Richiesta di un HTP Nazionale – Consultazione della richiesta</vt:lpstr>
      <vt:lpstr>Commissione Auto Storiche / Commissario tecnico - Operatività</vt:lpstr>
      <vt:lpstr>HTP Nazionale / FIA Rilasciato – Partecipazione alle gare</vt:lpstr>
      <vt:lpstr>Possessore dell’HTP – Operatività per HTP rilasciato</vt:lpstr>
      <vt:lpstr>Organizzatore – Operatività per HTP rilasciato</vt:lpstr>
      <vt:lpstr>Organizzatore – Scheda di verifica sportiva e tecnica</vt:lpstr>
      <vt:lpstr>HTP FIA/Nazionale – Tracciatura della gara e dei rilievi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 alla pre-iscrizione online</dc:title>
  <dc:creator>Martoriello Evelina</dc:creator>
  <cp:lastModifiedBy>Martoriello Evelina</cp:lastModifiedBy>
  <cp:revision>308</cp:revision>
  <dcterms:modified xsi:type="dcterms:W3CDTF">2023-02-09T10:00:59Z</dcterms:modified>
</cp:coreProperties>
</file>